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9" r:id="rId4"/>
    <p:sldId id="275" r:id="rId5"/>
    <p:sldId id="282" r:id="rId6"/>
    <p:sldId id="270" r:id="rId7"/>
    <p:sldId id="281" r:id="rId8"/>
    <p:sldId id="285" r:id="rId9"/>
    <p:sldId id="276" r:id="rId10"/>
    <p:sldId id="287" r:id="rId11"/>
    <p:sldId id="278" r:id="rId12"/>
    <p:sldId id="274" r:id="rId13"/>
    <p:sldId id="291" r:id="rId14"/>
    <p:sldId id="290" r:id="rId15"/>
    <p:sldId id="279" r:id="rId16"/>
  </p:sldIdLst>
  <p:sldSz cx="12192000" cy="6858000"/>
  <p:notesSz cx="6858000" cy="9144000"/>
  <p:defaultText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2C4B"/>
    <a:srgbClr val="FF8000"/>
    <a:srgbClr val="009E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1"/>
  </p:normalViewPr>
  <p:slideViewPr>
    <p:cSldViewPr snapToGrid="0">
      <p:cViewPr>
        <p:scale>
          <a:sx n="90" d="100"/>
          <a:sy n="90" d="100"/>
        </p:scale>
        <p:origin x="1432"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logo on a dark background&#10;&#10;Description automatically generated">
            <a:extLst>
              <a:ext uri="{FF2B5EF4-FFF2-40B4-BE49-F238E27FC236}">
                <a16:creationId xmlns:a16="http://schemas.microsoft.com/office/drawing/2014/main" id="{400A2CA9-52EA-7B25-0C12-6AEE06DD614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6804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descr="A black and orange rectangle&#10;&#10;Description automatically generated">
            <a:extLst>
              <a:ext uri="{FF2B5EF4-FFF2-40B4-BE49-F238E27FC236}">
                <a16:creationId xmlns:a16="http://schemas.microsoft.com/office/drawing/2014/main" id="{52E4FD65-CD8F-D59B-93F2-7CA6930A41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6352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descr="A blue and white rectangle&#10;&#10;Description automatically generated">
            <a:extLst>
              <a:ext uri="{FF2B5EF4-FFF2-40B4-BE49-F238E27FC236}">
                <a16:creationId xmlns:a16="http://schemas.microsoft.com/office/drawing/2014/main" id="{74846A9B-1756-10FB-8B8D-784DA17F58A7}"/>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21333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descr="A black and blue background&#10;&#10;Description automatically generated">
            <a:extLst>
              <a:ext uri="{FF2B5EF4-FFF2-40B4-BE49-F238E27FC236}">
                <a16:creationId xmlns:a16="http://schemas.microsoft.com/office/drawing/2014/main" id="{A712CAB0-7721-5E19-6B49-253F6C36E1B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32508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4" name="Picture 3" descr="A logo on a white background&#10;&#10;Description automatically generated">
            <a:extLst>
              <a:ext uri="{FF2B5EF4-FFF2-40B4-BE49-F238E27FC236}">
                <a16:creationId xmlns:a16="http://schemas.microsoft.com/office/drawing/2014/main" id="{E93BE65E-1A51-3FF2-C839-57978FAF49D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7631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B73370F5-AF00-C41C-1B00-930D4F78690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9060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A blue and white background&#10;&#10;Description automatically generated">
            <a:extLst>
              <a:ext uri="{FF2B5EF4-FFF2-40B4-BE49-F238E27FC236}">
                <a16:creationId xmlns:a16="http://schemas.microsoft.com/office/drawing/2014/main" id="{5108E34A-3642-1D3A-5579-B21BE4A8190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9316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C83AA82B-9F70-CF88-B498-3E3406D739A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910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7CB7972-F661-2318-E669-DEB2DD58DD7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4927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04FE636F-18E2-43D5-8420-57CAFEDC725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23020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descr="A blue and black background&#10;&#10;Description automatically generated">
            <a:extLst>
              <a:ext uri="{FF2B5EF4-FFF2-40B4-BE49-F238E27FC236}">
                <a16:creationId xmlns:a16="http://schemas.microsoft.com/office/drawing/2014/main" id="{8E2D66AE-DEC8-8B70-BD76-2BB8BD7883D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480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descr="A blue and orange background&#10;&#10;Description automatically generated">
            <a:extLst>
              <a:ext uri="{FF2B5EF4-FFF2-40B4-BE49-F238E27FC236}">
                <a16:creationId xmlns:a16="http://schemas.microsoft.com/office/drawing/2014/main" id="{3883866E-9EE6-09B6-6808-88E9E17BACA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36475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descr="A blue and white corner&#10;&#10;Description automatically generated">
            <a:extLst>
              <a:ext uri="{FF2B5EF4-FFF2-40B4-BE49-F238E27FC236}">
                <a16:creationId xmlns:a16="http://schemas.microsoft.com/office/drawing/2014/main" id="{898F4285-7485-8B1C-16B5-9A1D46D2178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84608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62946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095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55F28-D18B-90B4-3583-C03AF2DC75F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1C7B908-158F-186D-E9CB-82C243467198}"/>
              </a:ext>
            </a:extLst>
          </p:cNvPr>
          <p:cNvSpPr txBox="1"/>
          <p:nvPr/>
        </p:nvSpPr>
        <p:spPr>
          <a:xfrm>
            <a:off x="1005614" y="2151727"/>
            <a:ext cx="10180771" cy="2554545"/>
          </a:xfrm>
          <a:prstGeom prst="rect">
            <a:avLst/>
          </a:prstGeom>
          <a:noFill/>
        </p:spPr>
        <p:txBody>
          <a:bodyPr wrap="square" rtlCol="0">
            <a:spAutoFit/>
          </a:bodyPr>
          <a:lstStyle/>
          <a:p>
            <a:pPr algn="ctr"/>
            <a:r>
              <a:rPr lang="en-CO" sz="8000" b="1" dirty="0">
                <a:solidFill>
                  <a:srgbClr val="312C4B"/>
                </a:solidFill>
                <a:latin typeface="Montserrat" pitchFamily="2" charset="77"/>
                <a:ea typeface="Roboto" panose="02000000000000000000" pitchFamily="2" charset="0"/>
                <a:cs typeface="Roboto" panose="02000000000000000000" pitchFamily="2" charset="0"/>
              </a:rPr>
              <a:t>LARGE LANGUAGE MODELS</a:t>
            </a:r>
          </a:p>
        </p:txBody>
      </p:sp>
    </p:spTree>
    <p:extLst>
      <p:ext uri="{BB962C8B-B14F-4D97-AF65-F5344CB8AC3E}">
        <p14:creationId xmlns:p14="http://schemas.microsoft.com/office/powerpoint/2010/main" val="2773008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FE5BAB-5171-F100-417E-2BD46539DB53}"/>
              </a:ext>
            </a:extLst>
          </p:cNvPr>
          <p:cNvSpPr txBox="1"/>
          <p:nvPr/>
        </p:nvSpPr>
        <p:spPr>
          <a:xfrm>
            <a:off x="1491010" y="1181099"/>
            <a:ext cx="7810153" cy="861774"/>
          </a:xfrm>
          <a:prstGeom prst="rect">
            <a:avLst/>
          </a:prstGeom>
          <a:noFill/>
        </p:spPr>
        <p:txBody>
          <a:bodyPr wrap="square" rtlCol="0">
            <a:spAutoFit/>
          </a:bodyPr>
          <a:lstStyle/>
          <a:p>
            <a:r>
              <a:rPr lang="en-CO" sz="5000" b="1" dirty="0">
                <a:solidFill>
                  <a:srgbClr val="FF8000"/>
                </a:solidFill>
                <a:latin typeface="Montserrat" pitchFamily="2" charset="77"/>
                <a:ea typeface="Roboto" panose="02000000000000000000" pitchFamily="2" charset="0"/>
                <a:cs typeface="Roboto" panose="02000000000000000000" pitchFamily="2" charset="0"/>
              </a:rPr>
              <a:t>Model comparison</a:t>
            </a:r>
          </a:p>
        </p:txBody>
      </p:sp>
      <p:sp>
        <p:nvSpPr>
          <p:cNvPr id="4" name="TextBox 3">
            <a:extLst>
              <a:ext uri="{FF2B5EF4-FFF2-40B4-BE49-F238E27FC236}">
                <a16:creationId xmlns:a16="http://schemas.microsoft.com/office/drawing/2014/main" id="{63C41C8F-33E0-D729-BC8B-9765A0195368}"/>
              </a:ext>
            </a:extLst>
          </p:cNvPr>
          <p:cNvSpPr txBox="1"/>
          <p:nvPr/>
        </p:nvSpPr>
        <p:spPr>
          <a:xfrm>
            <a:off x="1362423" y="2229805"/>
            <a:ext cx="10153302" cy="2585323"/>
          </a:xfrm>
          <a:prstGeom prst="rect">
            <a:avLst/>
          </a:prstGeom>
          <a:noFill/>
        </p:spPr>
        <p:txBody>
          <a:bodyPr wrap="square" rtlCol="0">
            <a:spAutoFit/>
          </a:bodyPr>
          <a:lstStyle/>
          <a:p>
            <a:pPr marL="457200" lvl="0" indent="-342900" algn="l" rtl="0">
              <a:spcBef>
                <a:spcPts val="0"/>
              </a:spcBef>
              <a:spcAft>
                <a:spcPts val="0"/>
              </a:spcAft>
              <a:buSzPts val="1800"/>
              <a:buChar char="●"/>
            </a:pPr>
            <a:r>
              <a:rPr lang="es-419" dirty="0">
                <a:solidFill>
                  <a:srgbClr val="312C4B"/>
                </a:solidFill>
                <a:latin typeface="Montserrat" pitchFamily="2" charset="77"/>
              </a:rPr>
              <a:t>LLMs:</a:t>
            </a:r>
          </a:p>
          <a:p>
            <a:pPr marL="914400" lvl="1" indent="-317500" algn="l" rtl="0">
              <a:spcBef>
                <a:spcPts val="0"/>
              </a:spcBef>
              <a:spcAft>
                <a:spcPts val="0"/>
              </a:spcAft>
              <a:buSzPts val="1400"/>
              <a:buChar char="○"/>
            </a:pPr>
            <a:r>
              <a:rPr lang="es-419" b="1" dirty="0">
                <a:solidFill>
                  <a:srgbClr val="312C4B"/>
                </a:solidFill>
                <a:latin typeface="Montserrat" pitchFamily="2" charset="77"/>
              </a:rPr>
              <a:t>OpenAI models</a:t>
            </a:r>
            <a:r>
              <a:rPr lang="es-419" dirty="0">
                <a:solidFill>
                  <a:srgbClr val="312C4B"/>
                </a:solidFill>
                <a:latin typeface="Montserrat" pitchFamily="2" charset="77"/>
              </a:rPr>
              <a:t>: gpt-3.5, gpt-4-turbo, gpt-4o-mini, gpt-4o</a:t>
            </a:r>
          </a:p>
          <a:p>
            <a:pPr marL="914400" lvl="1" indent="-317500" algn="l" rtl="0">
              <a:spcBef>
                <a:spcPts val="0"/>
              </a:spcBef>
              <a:spcAft>
                <a:spcPts val="0"/>
              </a:spcAft>
              <a:buSzPts val="1400"/>
              <a:buChar char="○"/>
            </a:pPr>
            <a:r>
              <a:rPr lang="es-419" b="1" dirty="0">
                <a:solidFill>
                  <a:srgbClr val="312C4B"/>
                </a:solidFill>
                <a:latin typeface="Montserrat" pitchFamily="2" charset="77"/>
              </a:rPr>
              <a:t>ClaudeAI</a:t>
            </a:r>
            <a:r>
              <a:rPr lang="es-419" dirty="0">
                <a:solidFill>
                  <a:srgbClr val="312C4B"/>
                </a:solidFill>
                <a:latin typeface="Montserrat" pitchFamily="2" charset="77"/>
              </a:rPr>
              <a:t>: haiku.</a:t>
            </a:r>
          </a:p>
          <a:p>
            <a:pPr marL="914400" lvl="1" indent="-317500" algn="l" rtl="0">
              <a:spcBef>
                <a:spcPts val="0"/>
              </a:spcBef>
              <a:spcAft>
                <a:spcPts val="0"/>
              </a:spcAft>
              <a:buSzPts val="1400"/>
              <a:buChar char="○"/>
            </a:pPr>
            <a:r>
              <a:rPr lang="es-419" b="1" dirty="0">
                <a:solidFill>
                  <a:srgbClr val="312C4B"/>
                </a:solidFill>
                <a:latin typeface="Montserrat" pitchFamily="2" charset="77"/>
              </a:rPr>
              <a:t>Azure AI Translator</a:t>
            </a:r>
            <a:br>
              <a:rPr lang="es-419" b="1" dirty="0">
                <a:solidFill>
                  <a:srgbClr val="312C4B"/>
                </a:solidFill>
                <a:latin typeface="Montserrat" pitchFamily="2" charset="77"/>
              </a:rPr>
            </a:br>
            <a:endParaRPr lang="es-419" dirty="0">
              <a:solidFill>
                <a:srgbClr val="312C4B"/>
              </a:solidFill>
              <a:latin typeface="Montserrat" pitchFamily="2" charset="77"/>
            </a:endParaRPr>
          </a:p>
          <a:p>
            <a:pPr marL="457200" lvl="0" indent="-342900" algn="l" rtl="0">
              <a:spcBef>
                <a:spcPts val="0"/>
              </a:spcBef>
              <a:spcAft>
                <a:spcPts val="0"/>
              </a:spcAft>
              <a:buSzPts val="1800"/>
              <a:buChar char="●"/>
            </a:pPr>
            <a:r>
              <a:rPr lang="es-419" dirty="0">
                <a:solidFill>
                  <a:srgbClr val="312C4B"/>
                </a:solidFill>
                <a:latin typeface="Montserrat" pitchFamily="2" charset="77"/>
              </a:rPr>
              <a:t>Best results for Brazilian Portuguese: </a:t>
            </a:r>
          </a:p>
          <a:p>
            <a:pPr marL="914400" lvl="1" indent="-317500" algn="l" rtl="0">
              <a:spcBef>
                <a:spcPts val="0"/>
              </a:spcBef>
              <a:spcAft>
                <a:spcPts val="0"/>
              </a:spcAft>
              <a:buSzPts val="1400"/>
              <a:buChar char="○"/>
            </a:pPr>
            <a:r>
              <a:rPr lang="es-419" dirty="0">
                <a:solidFill>
                  <a:srgbClr val="312C4B"/>
                </a:solidFill>
                <a:latin typeface="Montserrat" pitchFamily="2" charset="77"/>
              </a:rPr>
              <a:t>Source: Page 1 of Daily texts (January 1st to January 3rd)</a:t>
            </a:r>
          </a:p>
          <a:p>
            <a:pPr marL="914400" lvl="1" indent="-317500" algn="l" rtl="0">
              <a:spcBef>
                <a:spcPts val="0"/>
              </a:spcBef>
              <a:spcAft>
                <a:spcPts val="0"/>
              </a:spcAft>
              <a:buSzPts val="1400"/>
              <a:buChar char="○"/>
            </a:pPr>
            <a:r>
              <a:rPr lang="es-419" dirty="0">
                <a:solidFill>
                  <a:srgbClr val="312C4B"/>
                </a:solidFill>
                <a:latin typeface="Montserrat" pitchFamily="2" charset="77"/>
              </a:rPr>
              <a:t>Best model for each LLM provider reported.</a:t>
            </a:r>
          </a:p>
          <a:p>
            <a:pPr marL="914400" lvl="1" indent="-317500" algn="l" rtl="0">
              <a:spcBef>
                <a:spcPts val="0"/>
              </a:spcBef>
              <a:spcAft>
                <a:spcPts val="0"/>
              </a:spcAft>
              <a:buSzPts val="1400"/>
              <a:buChar char="○"/>
            </a:pPr>
            <a:r>
              <a:rPr lang="es-419" dirty="0">
                <a:solidFill>
                  <a:srgbClr val="312C4B"/>
                </a:solidFill>
                <a:latin typeface="Montserrat" pitchFamily="2" charset="77"/>
              </a:rPr>
              <a:t>Average times on 5 runs:</a:t>
            </a:r>
          </a:p>
        </p:txBody>
      </p:sp>
      <p:pic>
        <p:nvPicPr>
          <p:cNvPr id="5" name="Google Shape;124;p23">
            <a:extLst>
              <a:ext uri="{FF2B5EF4-FFF2-40B4-BE49-F238E27FC236}">
                <a16:creationId xmlns:a16="http://schemas.microsoft.com/office/drawing/2014/main" id="{B8F65C24-3475-4BB4-4D21-440D2ED12C3E}"/>
              </a:ext>
            </a:extLst>
          </p:cNvPr>
          <p:cNvPicPr preferRelativeResize="0"/>
          <p:nvPr/>
        </p:nvPicPr>
        <p:blipFill>
          <a:blip r:embed="rId2">
            <a:alphaModFix/>
          </a:blip>
          <a:stretch>
            <a:fillRect/>
          </a:stretch>
        </p:blipFill>
        <p:spPr>
          <a:xfrm>
            <a:off x="5019998" y="5002060"/>
            <a:ext cx="6647826" cy="1411350"/>
          </a:xfrm>
          <a:prstGeom prst="rect">
            <a:avLst/>
          </a:prstGeom>
          <a:noFill/>
          <a:ln>
            <a:noFill/>
          </a:ln>
        </p:spPr>
      </p:pic>
    </p:spTree>
    <p:extLst>
      <p:ext uri="{BB962C8B-B14F-4D97-AF65-F5344CB8AC3E}">
        <p14:creationId xmlns:p14="http://schemas.microsoft.com/office/powerpoint/2010/main" val="156969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35D8A5-B0FB-42F9-3B3F-FBBCFDB09CB6}"/>
              </a:ext>
            </a:extLst>
          </p:cNvPr>
          <p:cNvSpPr txBox="1"/>
          <p:nvPr/>
        </p:nvSpPr>
        <p:spPr>
          <a:xfrm>
            <a:off x="705799" y="508904"/>
            <a:ext cx="6352225" cy="1631216"/>
          </a:xfrm>
          <a:prstGeom prst="rect">
            <a:avLst/>
          </a:prstGeom>
          <a:noFill/>
        </p:spPr>
        <p:txBody>
          <a:bodyPr wrap="square" rtlCol="0">
            <a:spAutoFit/>
          </a:bodyPr>
          <a:lstStyle/>
          <a:p>
            <a:r>
              <a:rPr lang="en-CO" sz="5000" b="1" dirty="0">
                <a:solidFill>
                  <a:srgbClr val="FF8000"/>
                </a:solidFill>
                <a:latin typeface="Montserrat" pitchFamily="2" charset="77"/>
                <a:ea typeface="Roboto" panose="02000000000000000000" pitchFamily="2" charset="0"/>
                <a:cs typeface="Roboto" panose="02000000000000000000" pitchFamily="2" charset="0"/>
              </a:rPr>
              <a:t>Azure AI translator API</a:t>
            </a:r>
          </a:p>
        </p:txBody>
      </p:sp>
      <p:sp>
        <p:nvSpPr>
          <p:cNvPr id="5" name="TextBox 4">
            <a:extLst>
              <a:ext uri="{FF2B5EF4-FFF2-40B4-BE49-F238E27FC236}">
                <a16:creationId xmlns:a16="http://schemas.microsoft.com/office/drawing/2014/main" id="{6E6A100B-F41C-615D-4FCC-D8A3D3A7221F}"/>
              </a:ext>
            </a:extLst>
          </p:cNvPr>
          <p:cNvSpPr txBox="1"/>
          <p:nvPr/>
        </p:nvSpPr>
        <p:spPr>
          <a:xfrm>
            <a:off x="705798" y="2288576"/>
            <a:ext cx="7766689" cy="830997"/>
          </a:xfrm>
          <a:prstGeom prst="rect">
            <a:avLst/>
          </a:prstGeom>
          <a:noFill/>
        </p:spPr>
        <p:txBody>
          <a:bodyPr wrap="square" rtlCol="0">
            <a:spAutoFit/>
          </a:bodyPr>
          <a:lstStyle/>
          <a:p>
            <a:pPr marL="400050" lvl="0" indent="-285750" algn="l" rtl="0">
              <a:spcBef>
                <a:spcPts val="0"/>
              </a:spcBef>
              <a:spcAft>
                <a:spcPts val="0"/>
              </a:spcAft>
              <a:buSzPts val="1800"/>
              <a:buFont typeface="Arial" panose="020B0604020202020204" pitchFamily="34" charset="0"/>
              <a:buChar char="•"/>
            </a:pPr>
            <a:r>
              <a:rPr lang="es-419" sz="1600" dirty="0">
                <a:solidFill>
                  <a:schemeClr val="bg1"/>
                </a:solidFill>
                <a:latin typeface="Montserrat" pitchFamily="2" charset="77"/>
              </a:rPr>
              <a:t>LLM with best performance in both, time and semantic similarity.</a:t>
            </a:r>
          </a:p>
          <a:p>
            <a:pPr marL="400050" lvl="0" indent="-285750" algn="l" rtl="0">
              <a:spcBef>
                <a:spcPts val="0"/>
              </a:spcBef>
              <a:spcAft>
                <a:spcPts val="0"/>
              </a:spcAft>
              <a:buSzPts val="1800"/>
              <a:buFont typeface="Arial" panose="020B0604020202020204" pitchFamily="34" charset="0"/>
              <a:buChar char="•"/>
            </a:pPr>
            <a:r>
              <a:rPr lang="es-419" sz="1600" dirty="0">
                <a:solidFill>
                  <a:schemeClr val="bg1"/>
                </a:solidFill>
                <a:latin typeface="Montserrat" pitchFamily="2" charset="77"/>
              </a:rPr>
              <a:t>Result ‘as-is’, given that it is not prompt-based.</a:t>
            </a:r>
            <a:br>
              <a:rPr lang="es-419" sz="1600" dirty="0">
                <a:solidFill>
                  <a:schemeClr val="bg1"/>
                </a:solidFill>
                <a:latin typeface="Montserrat" pitchFamily="2" charset="77"/>
              </a:rPr>
            </a:br>
            <a:endParaRPr lang="es-419" sz="1600" dirty="0">
              <a:solidFill>
                <a:schemeClr val="bg1"/>
              </a:solidFill>
              <a:latin typeface="Montserrat" pitchFamily="2" charset="77"/>
            </a:endParaRPr>
          </a:p>
        </p:txBody>
      </p:sp>
      <p:sp>
        <p:nvSpPr>
          <p:cNvPr id="3" name="TextBox 2">
            <a:extLst>
              <a:ext uri="{FF2B5EF4-FFF2-40B4-BE49-F238E27FC236}">
                <a16:creationId xmlns:a16="http://schemas.microsoft.com/office/drawing/2014/main" id="{5A3D0AE7-32C8-3A5D-152D-66A92F6EAFFB}"/>
              </a:ext>
            </a:extLst>
          </p:cNvPr>
          <p:cNvSpPr txBox="1"/>
          <p:nvPr/>
        </p:nvSpPr>
        <p:spPr>
          <a:xfrm>
            <a:off x="705799" y="2985543"/>
            <a:ext cx="8866826" cy="477054"/>
          </a:xfrm>
          <a:prstGeom prst="rect">
            <a:avLst/>
          </a:prstGeom>
          <a:noFill/>
        </p:spPr>
        <p:txBody>
          <a:bodyPr wrap="square" rtlCol="0">
            <a:spAutoFit/>
          </a:bodyPr>
          <a:lstStyle/>
          <a:p>
            <a:pPr marL="0" lvl="0" indent="0" algn="l" rtl="0">
              <a:spcBef>
                <a:spcPts val="1200"/>
              </a:spcBef>
              <a:spcAft>
                <a:spcPts val="0"/>
              </a:spcAft>
              <a:buNone/>
            </a:pPr>
            <a:r>
              <a:rPr lang="es-419" sz="2500" dirty="0">
                <a:solidFill>
                  <a:srgbClr val="009EDB"/>
                </a:solidFill>
                <a:latin typeface="Montserrat" pitchFamily="2" charset="77"/>
              </a:rPr>
              <a:t>Alternative to try (future work) - Custom translator:</a:t>
            </a:r>
          </a:p>
        </p:txBody>
      </p:sp>
      <p:sp>
        <p:nvSpPr>
          <p:cNvPr id="7" name="TextBox 6">
            <a:extLst>
              <a:ext uri="{FF2B5EF4-FFF2-40B4-BE49-F238E27FC236}">
                <a16:creationId xmlns:a16="http://schemas.microsoft.com/office/drawing/2014/main" id="{5E2AC213-91C4-5704-B4B4-66D1E0232B52}"/>
              </a:ext>
            </a:extLst>
          </p:cNvPr>
          <p:cNvSpPr txBox="1"/>
          <p:nvPr/>
        </p:nvSpPr>
        <p:spPr>
          <a:xfrm>
            <a:off x="162872" y="3519749"/>
            <a:ext cx="9409753" cy="1077218"/>
          </a:xfrm>
          <a:prstGeom prst="rect">
            <a:avLst/>
          </a:prstGeom>
          <a:noFill/>
        </p:spPr>
        <p:txBody>
          <a:bodyPr wrap="square" rtlCol="0">
            <a:spAutoFit/>
          </a:bodyPr>
          <a:lstStyle/>
          <a:p>
            <a:pPr marL="882650" lvl="1" indent="-285750" rtl="0">
              <a:spcBef>
                <a:spcPts val="1200"/>
              </a:spcBef>
              <a:spcAft>
                <a:spcPts val="0"/>
              </a:spcAft>
              <a:buSzPts val="1400"/>
              <a:buFont typeface="Arial" panose="020B0604020202020204" pitchFamily="34" charset="0"/>
              <a:buChar char="•"/>
            </a:pPr>
            <a:r>
              <a:rPr lang="es-419" sz="1600" dirty="0">
                <a:solidFill>
                  <a:schemeClr val="bg1"/>
                </a:solidFill>
                <a:latin typeface="Montserrat" pitchFamily="2" charset="77"/>
              </a:rPr>
              <a:t>Fine-tuning of default model with a minimum of 10,000 paired sentences in original and target language.</a:t>
            </a:r>
          </a:p>
          <a:p>
            <a:pPr marL="882650" lvl="1" indent="-285750" rtl="0">
              <a:spcBef>
                <a:spcPts val="0"/>
              </a:spcBef>
              <a:spcAft>
                <a:spcPts val="0"/>
              </a:spcAft>
              <a:buSzPts val="1400"/>
              <a:buFont typeface="Arial" panose="020B0604020202020204" pitchFamily="34" charset="0"/>
              <a:buChar char="•"/>
            </a:pPr>
            <a:r>
              <a:rPr lang="es-419" sz="1600" dirty="0">
                <a:solidFill>
                  <a:schemeClr val="bg1"/>
                </a:solidFill>
                <a:latin typeface="Montserrat" pitchFamily="2" charset="77"/>
              </a:rPr>
              <a:t>According to official documentation, the process allows the neural translation system to understand and adapt to the terminology used in own industry.</a:t>
            </a:r>
          </a:p>
        </p:txBody>
      </p:sp>
    </p:spTree>
    <p:extLst>
      <p:ext uri="{BB962C8B-B14F-4D97-AF65-F5344CB8AC3E}">
        <p14:creationId xmlns:p14="http://schemas.microsoft.com/office/powerpoint/2010/main" val="1212902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8E8A06-0B18-E07A-100F-B37DEE82ACD0}"/>
              </a:ext>
            </a:extLst>
          </p:cNvPr>
          <p:cNvSpPr txBox="1"/>
          <p:nvPr/>
        </p:nvSpPr>
        <p:spPr>
          <a:xfrm>
            <a:off x="1085944" y="1166812"/>
            <a:ext cx="3500344" cy="861774"/>
          </a:xfrm>
          <a:prstGeom prst="rect">
            <a:avLst/>
          </a:prstGeom>
          <a:noFill/>
        </p:spPr>
        <p:txBody>
          <a:bodyPr wrap="square" rtlCol="0">
            <a:spAutoFit/>
          </a:bodyPr>
          <a:lstStyle/>
          <a:p>
            <a:r>
              <a:rPr lang="en-CO" sz="5000" b="1" dirty="0">
                <a:solidFill>
                  <a:schemeClr val="bg1"/>
                </a:solidFill>
                <a:latin typeface="Montserrat" pitchFamily="2" charset="77"/>
                <a:ea typeface="Roboto" panose="02000000000000000000" pitchFamily="2" charset="0"/>
                <a:cs typeface="Roboto" panose="02000000000000000000" pitchFamily="2" charset="0"/>
              </a:rPr>
              <a:t>Llama 3</a:t>
            </a:r>
          </a:p>
        </p:txBody>
      </p:sp>
      <p:sp>
        <p:nvSpPr>
          <p:cNvPr id="3" name="TextBox 2">
            <a:extLst>
              <a:ext uri="{FF2B5EF4-FFF2-40B4-BE49-F238E27FC236}">
                <a16:creationId xmlns:a16="http://schemas.microsoft.com/office/drawing/2014/main" id="{0390B4AE-E1F3-32A2-CAC6-F44068371437}"/>
              </a:ext>
            </a:extLst>
          </p:cNvPr>
          <p:cNvSpPr txBox="1"/>
          <p:nvPr/>
        </p:nvSpPr>
        <p:spPr>
          <a:xfrm>
            <a:off x="1085944" y="2208047"/>
            <a:ext cx="3500344" cy="3316292"/>
          </a:xfrm>
          <a:prstGeom prst="rect">
            <a:avLst/>
          </a:prstGeom>
          <a:noFill/>
        </p:spPr>
        <p:txBody>
          <a:bodyPr wrap="square" rtlCol="0">
            <a:spAutoFit/>
          </a:bodyPr>
          <a:lstStyle/>
          <a:p>
            <a:pPr marL="0" lvl="0" indent="0" algn="l" rtl="0">
              <a:lnSpc>
                <a:spcPct val="95000"/>
              </a:lnSpc>
              <a:spcBef>
                <a:spcPts val="0"/>
              </a:spcBef>
              <a:spcAft>
                <a:spcPts val="0"/>
              </a:spcAft>
              <a:buSzPts val="688"/>
              <a:buNone/>
            </a:pPr>
            <a:r>
              <a:rPr lang="es-419" sz="1400" dirty="0">
                <a:solidFill>
                  <a:srgbClr val="312C4B"/>
                </a:solidFill>
                <a:latin typeface="Montserrat" pitchFamily="2" charset="77"/>
              </a:rPr>
              <a:t>Llama 3 is a large language model (LLM) developed by Meta AI. It is an open-source model designed to compete with other advanced models such as GPT-4 and Claude 3.5. Llama 3 is used for a variety of tasks including text generation, language translation, and code writing.</a:t>
            </a:r>
          </a:p>
          <a:p>
            <a:pPr marL="0" lvl="0" indent="0" algn="l" rtl="0">
              <a:lnSpc>
                <a:spcPct val="95000"/>
              </a:lnSpc>
              <a:spcBef>
                <a:spcPts val="1200"/>
              </a:spcBef>
              <a:spcAft>
                <a:spcPts val="0"/>
              </a:spcAft>
              <a:buSzPts val="688"/>
              <a:buNone/>
            </a:pPr>
            <a:r>
              <a:rPr lang="es-419" sz="1400" dirty="0">
                <a:solidFill>
                  <a:srgbClr val="312C4B"/>
                </a:solidFill>
                <a:latin typeface="Montserrat" pitchFamily="2" charset="77"/>
              </a:rPr>
              <a:t>The LLaMA 3 model did not have the same level of efficiency when translating text from English to Hawaiian Pidgin compared to other models such as OpenAI-4o, GPT-4, Claude 3, and Gemini.</a:t>
            </a:r>
          </a:p>
        </p:txBody>
      </p:sp>
      <p:pic>
        <p:nvPicPr>
          <p:cNvPr id="4" name="Google Shape;137;p25">
            <a:extLst>
              <a:ext uri="{FF2B5EF4-FFF2-40B4-BE49-F238E27FC236}">
                <a16:creationId xmlns:a16="http://schemas.microsoft.com/office/drawing/2014/main" id="{2FAAD87C-5FE8-D9B0-E7BF-9B359C210729}"/>
              </a:ext>
            </a:extLst>
          </p:cNvPr>
          <p:cNvPicPr preferRelativeResize="0"/>
          <p:nvPr/>
        </p:nvPicPr>
        <p:blipFill>
          <a:blip r:embed="rId2">
            <a:alphaModFix/>
          </a:blip>
          <a:stretch>
            <a:fillRect/>
          </a:stretch>
        </p:blipFill>
        <p:spPr>
          <a:xfrm>
            <a:off x="4714875" y="1251802"/>
            <a:ext cx="3782792" cy="2127820"/>
          </a:xfrm>
          <a:prstGeom prst="rect">
            <a:avLst/>
          </a:prstGeom>
          <a:noFill/>
          <a:ln>
            <a:noFill/>
          </a:ln>
          <a:effectLst>
            <a:reflection endPos="30000" dist="38100" dir="5400000" fadeDir="5400012" sy="-100000" algn="bl" rotWithShape="0"/>
          </a:effectLst>
        </p:spPr>
      </p:pic>
      <p:pic>
        <p:nvPicPr>
          <p:cNvPr id="5" name="Google Shape;138;p25">
            <a:extLst>
              <a:ext uri="{FF2B5EF4-FFF2-40B4-BE49-F238E27FC236}">
                <a16:creationId xmlns:a16="http://schemas.microsoft.com/office/drawing/2014/main" id="{62D2443C-5B43-D4B5-6230-3705BD463858}"/>
              </a:ext>
            </a:extLst>
          </p:cNvPr>
          <p:cNvPicPr preferRelativeResize="0"/>
          <p:nvPr/>
        </p:nvPicPr>
        <p:blipFill>
          <a:blip r:embed="rId3">
            <a:alphaModFix/>
          </a:blip>
          <a:stretch>
            <a:fillRect/>
          </a:stretch>
        </p:blipFill>
        <p:spPr>
          <a:xfrm>
            <a:off x="7468510" y="3234121"/>
            <a:ext cx="3947202" cy="237207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98136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E9463-73D6-A931-2286-87EDE5032F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B2939C-D0F4-36D9-8C6B-468CF472CE50}"/>
              </a:ext>
            </a:extLst>
          </p:cNvPr>
          <p:cNvSpPr txBox="1"/>
          <p:nvPr/>
        </p:nvSpPr>
        <p:spPr>
          <a:xfrm>
            <a:off x="1085943" y="1318608"/>
            <a:ext cx="4600481" cy="1631216"/>
          </a:xfrm>
          <a:prstGeom prst="rect">
            <a:avLst/>
          </a:prstGeom>
          <a:noFill/>
        </p:spPr>
        <p:txBody>
          <a:bodyPr wrap="square" rtlCol="0">
            <a:spAutoFit/>
          </a:bodyPr>
          <a:lstStyle/>
          <a:p>
            <a:r>
              <a:rPr lang="en-CO" sz="5000" b="1" dirty="0">
                <a:solidFill>
                  <a:srgbClr val="312C4B"/>
                </a:solidFill>
                <a:latin typeface="Montserrat" pitchFamily="2" charset="77"/>
                <a:ea typeface="Roboto" panose="02000000000000000000" pitchFamily="2" charset="0"/>
                <a:cs typeface="Roboto" panose="02000000000000000000" pitchFamily="2" charset="0"/>
              </a:rPr>
              <a:t>Hugging Face models</a:t>
            </a:r>
          </a:p>
        </p:txBody>
      </p:sp>
      <p:sp>
        <p:nvSpPr>
          <p:cNvPr id="4" name="TextBox 3">
            <a:extLst>
              <a:ext uri="{FF2B5EF4-FFF2-40B4-BE49-F238E27FC236}">
                <a16:creationId xmlns:a16="http://schemas.microsoft.com/office/drawing/2014/main" id="{4DFC2315-E2DC-E8F6-FD04-34F7F72F8D75}"/>
              </a:ext>
            </a:extLst>
          </p:cNvPr>
          <p:cNvSpPr txBox="1"/>
          <p:nvPr/>
        </p:nvSpPr>
        <p:spPr>
          <a:xfrm>
            <a:off x="1085944" y="3663203"/>
            <a:ext cx="10244044" cy="1908215"/>
          </a:xfrm>
          <a:prstGeom prst="rect">
            <a:avLst/>
          </a:prstGeom>
          <a:noFill/>
        </p:spPr>
        <p:txBody>
          <a:bodyPr wrap="square" rtlCol="0">
            <a:spAutoFit/>
          </a:bodyPr>
          <a:lstStyle/>
          <a:p>
            <a:pPr marL="0" lvl="0" indent="0" algn="l" rtl="0">
              <a:spcBef>
                <a:spcPts val="1200"/>
              </a:spcBef>
              <a:spcAft>
                <a:spcPts val="0"/>
              </a:spcAft>
              <a:buNone/>
            </a:pPr>
            <a:r>
              <a:rPr lang="es-419" sz="1400" dirty="0">
                <a:latin typeface="Montserrat" pitchFamily="2" charset="77"/>
              </a:rPr>
              <a:t>The “claudiatang/flan-t5-base-eng-hwp” model in Hugging Face was not considered efficient at translating English to Hawaiian Pidgin due to several limitations:</a:t>
            </a:r>
          </a:p>
          <a:p>
            <a:pPr marL="457200" lvl="0" indent="-313054" algn="l" rtl="0">
              <a:spcBef>
                <a:spcPts val="1200"/>
              </a:spcBef>
              <a:spcAft>
                <a:spcPts val="0"/>
              </a:spcAft>
              <a:buSzPct val="100000"/>
              <a:buChar char="●"/>
            </a:pPr>
            <a:r>
              <a:rPr lang="es-419" sz="1400" dirty="0">
                <a:latin typeface="Montserrat" pitchFamily="2" charset="77"/>
              </a:rPr>
              <a:t>Unknown phrases: It had difficulty translating certain phrases in Hawaiian Pidgin that were not present in the training dataset.</a:t>
            </a:r>
          </a:p>
          <a:p>
            <a:pPr marL="457200" lvl="0" indent="-313054" algn="l" rtl="0">
              <a:spcBef>
                <a:spcPts val="0"/>
              </a:spcBef>
              <a:spcAft>
                <a:spcPts val="0"/>
              </a:spcAft>
              <a:buSzPct val="100000"/>
              <a:buChar char="●"/>
            </a:pPr>
            <a:r>
              <a:rPr lang="es-419" sz="1400" dirty="0">
                <a:latin typeface="Montserrat" pitchFamily="2" charset="77"/>
              </a:rPr>
              <a:t>Long sentences: The model showed problems handling longer sentences, resulting in less accurate translations.</a:t>
            </a:r>
          </a:p>
          <a:p>
            <a:pPr marL="0" lvl="0" indent="0" algn="l" rtl="0">
              <a:spcBef>
                <a:spcPts val="1200"/>
              </a:spcBef>
              <a:spcAft>
                <a:spcPts val="0"/>
              </a:spcAft>
              <a:buNone/>
            </a:pPr>
            <a:r>
              <a:rPr lang="es-419" sz="1400" dirty="0">
                <a:latin typeface="Montserrat" pitchFamily="2" charset="77"/>
              </a:rPr>
              <a:t>These limitations contributed to the model not reaching an adequate level of efficiency for the translation task.</a:t>
            </a:r>
          </a:p>
        </p:txBody>
      </p:sp>
      <p:sp>
        <p:nvSpPr>
          <p:cNvPr id="7" name="TextBox 6">
            <a:extLst>
              <a:ext uri="{FF2B5EF4-FFF2-40B4-BE49-F238E27FC236}">
                <a16:creationId xmlns:a16="http://schemas.microsoft.com/office/drawing/2014/main" id="{DEF2E57A-804E-215D-349E-327FDD005E5A}"/>
              </a:ext>
            </a:extLst>
          </p:cNvPr>
          <p:cNvSpPr txBox="1"/>
          <p:nvPr/>
        </p:nvSpPr>
        <p:spPr>
          <a:xfrm>
            <a:off x="1085943" y="3084880"/>
            <a:ext cx="4843369" cy="477054"/>
          </a:xfrm>
          <a:prstGeom prst="rect">
            <a:avLst/>
          </a:prstGeom>
          <a:noFill/>
        </p:spPr>
        <p:txBody>
          <a:bodyPr wrap="square" rtlCol="0">
            <a:spAutoFit/>
          </a:bodyPr>
          <a:lstStyle/>
          <a:p>
            <a:r>
              <a:rPr lang="es-419" sz="2500" b="1" dirty="0">
                <a:solidFill>
                  <a:schemeClr val="bg1"/>
                </a:solidFill>
                <a:latin typeface="Montserrat" pitchFamily="2" charset="77"/>
              </a:rPr>
              <a:t>flan-t5-base-eng-hwp</a:t>
            </a:r>
            <a:endParaRPr lang="en-CO" sz="2500" b="1" dirty="0">
              <a:solidFill>
                <a:schemeClr val="bg1"/>
              </a:solidFill>
              <a:latin typeface="Montserrat" pitchFamily="2" charset="77"/>
              <a:ea typeface="Roboto" panose="02000000000000000000" pitchFamily="2" charset="0"/>
              <a:cs typeface="Roboto" panose="02000000000000000000" pitchFamily="2" charset="0"/>
            </a:endParaRPr>
          </a:p>
        </p:txBody>
      </p:sp>
      <p:pic>
        <p:nvPicPr>
          <p:cNvPr id="2" name="Google Shape;145;p26">
            <a:extLst>
              <a:ext uri="{FF2B5EF4-FFF2-40B4-BE49-F238E27FC236}">
                <a16:creationId xmlns:a16="http://schemas.microsoft.com/office/drawing/2014/main" id="{686D4567-2E01-F346-AAFE-E8875211B967}"/>
              </a:ext>
            </a:extLst>
          </p:cNvPr>
          <p:cNvPicPr preferRelativeResize="0"/>
          <p:nvPr/>
        </p:nvPicPr>
        <p:blipFill>
          <a:blip r:embed="rId2">
            <a:alphaModFix/>
          </a:blip>
          <a:stretch>
            <a:fillRect/>
          </a:stretch>
        </p:blipFill>
        <p:spPr>
          <a:xfrm>
            <a:off x="7134227" y="993421"/>
            <a:ext cx="3762375" cy="2399670"/>
          </a:xfrm>
          <a:prstGeom prst="rect">
            <a:avLst/>
          </a:prstGeom>
          <a:noFill/>
          <a:ln>
            <a:noFill/>
          </a:ln>
        </p:spPr>
      </p:pic>
    </p:spTree>
    <p:extLst>
      <p:ext uri="{BB962C8B-B14F-4D97-AF65-F5344CB8AC3E}">
        <p14:creationId xmlns:p14="http://schemas.microsoft.com/office/powerpoint/2010/main" val="1790474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69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EBAA1-B794-ACFE-93D1-EDBEFAC50087}"/>
              </a:ext>
            </a:extLst>
          </p:cNvPr>
          <p:cNvSpPr txBox="1"/>
          <p:nvPr/>
        </p:nvSpPr>
        <p:spPr>
          <a:xfrm>
            <a:off x="1220139" y="1918969"/>
            <a:ext cx="9751722" cy="1631216"/>
          </a:xfrm>
          <a:prstGeom prst="rect">
            <a:avLst/>
          </a:prstGeom>
          <a:noFill/>
        </p:spPr>
        <p:txBody>
          <a:bodyPr wrap="square" rtlCol="0">
            <a:spAutoFit/>
          </a:bodyPr>
          <a:lstStyle/>
          <a:p>
            <a:pPr algn="ctr"/>
            <a:r>
              <a:rPr lang="en-CO" sz="10000" b="1" dirty="0">
                <a:solidFill>
                  <a:srgbClr val="009EDB"/>
                </a:solidFill>
                <a:latin typeface="Montserrat" pitchFamily="2" charset="77"/>
                <a:ea typeface="Roboto" panose="02000000000000000000" pitchFamily="2" charset="0"/>
                <a:cs typeface="Roboto" panose="02000000000000000000" pitchFamily="2" charset="0"/>
              </a:rPr>
              <a:t>DA </a:t>
            </a:r>
            <a:r>
              <a:rPr lang="en-CO" sz="10000" b="1" dirty="0">
                <a:solidFill>
                  <a:srgbClr val="FF8000"/>
                </a:solidFill>
                <a:latin typeface="Montserrat" pitchFamily="2" charset="77"/>
                <a:ea typeface="Roboto" panose="02000000000000000000" pitchFamily="2" charset="0"/>
                <a:cs typeface="Roboto" panose="02000000000000000000" pitchFamily="2" charset="0"/>
              </a:rPr>
              <a:t>THINGUM</a:t>
            </a:r>
          </a:p>
        </p:txBody>
      </p:sp>
      <p:sp>
        <p:nvSpPr>
          <p:cNvPr id="3" name="TextBox 2">
            <a:extLst>
              <a:ext uri="{FF2B5EF4-FFF2-40B4-BE49-F238E27FC236}">
                <a16:creationId xmlns:a16="http://schemas.microsoft.com/office/drawing/2014/main" id="{40013A1D-0DE0-B523-F8D6-7E4DF0CF2552}"/>
              </a:ext>
            </a:extLst>
          </p:cNvPr>
          <p:cNvSpPr txBox="1"/>
          <p:nvPr/>
        </p:nvSpPr>
        <p:spPr>
          <a:xfrm>
            <a:off x="1220139" y="3550185"/>
            <a:ext cx="9751722" cy="707886"/>
          </a:xfrm>
          <a:prstGeom prst="rect">
            <a:avLst/>
          </a:prstGeom>
          <a:noFill/>
        </p:spPr>
        <p:txBody>
          <a:bodyPr wrap="square" rtlCol="0">
            <a:spAutoFit/>
          </a:bodyPr>
          <a:lstStyle/>
          <a:p>
            <a:pPr algn="ctr"/>
            <a:r>
              <a:rPr lang="en-CO" sz="4000" dirty="0">
                <a:solidFill>
                  <a:srgbClr val="312C4B"/>
                </a:solidFill>
                <a:latin typeface="Montserrat" pitchFamily="2" charset="77"/>
                <a:ea typeface="Roboto" panose="02000000000000000000" pitchFamily="2" charset="0"/>
                <a:cs typeface="Roboto" panose="02000000000000000000" pitchFamily="2" charset="0"/>
              </a:rPr>
              <a:t>Lessons Learned from Translation</a:t>
            </a:r>
          </a:p>
        </p:txBody>
      </p:sp>
      <p:sp>
        <p:nvSpPr>
          <p:cNvPr id="5" name="TextBox 4">
            <a:extLst>
              <a:ext uri="{FF2B5EF4-FFF2-40B4-BE49-F238E27FC236}">
                <a16:creationId xmlns:a16="http://schemas.microsoft.com/office/drawing/2014/main" id="{5F37D05E-0022-1178-1199-B4C66CFDB644}"/>
              </a:ext>
            </a:extLst>
          </p:cNvPr>
          <p:cNvSpPr txBox="1"/>
          <p:nvPr/>
        </p:nvSpPr>
        <p:spPr>
          <a:xfrm>
            <a:off x="1220139" y="4473515"/>
            <a:ext cx="9751722" cy="400110"/>
          </a:xfrm>
          <a:prstGeom prst="rect">
            <a:avLst/>
          </a:prstGeom>
          <a:noFill/>
        </p:spPr>
        <p:txBody>
          <a:bodyPr wrap="square" rtlCol="0">
            <a:spAutoFit/>
          </a:bodyPr>
          <a:lstStyle/>
          <a:p>
            <a:pPr algn="ctr"/>
            <a:r>
              <a:rPr lang="en-CO" sz="2000" dirty="0">
                <a:solidFill>
                  <a:srgbClr val="009EDB"/>
                </a:solidFill>
                <a:latin typeface="Montserrat" pitchFamily="2" charset="77"/>
                <a:ea typeface="Roboto" panose="02000000000000000000" pitchFamily="2" charset="0"/>
                <a:cs typeface="Roboto" panose="02000000000000000000" pitchFamily="2" charset="0"/>
              </a:rPr>
              <a:t>09/30/2024</a:t>
            </a:r>
          </a:p>
        </p:txBody>
      </p:sp>
    </p:spTree>
    <p:extLst>
      <p:ext uri="{BB962C8B-B14F-4D97-AF65-F5344CB8AC3E}">
        <p14:creationId xmlns:p14="http://schemas.microsoft.com/office/powerpoint/2010/main" val="1357121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04B220D-182D-D7C2-6363-1A9E4E344238}"/>
              </a:ext>
            </a:extLst>
          </p:cNvPr>
          <p:cNvSpPr txBox="1"/>
          <p:nvPr/>
        </p:nvSpPr>
        <p:spPr>
          <a:xfrm>
            <a:off x="1005614" y="2567226"/>
            <a:ext cx="10180771" cy="1323439"/>
          </a:xfrm>
          <a:prstGeom prst="rect">
            <a:avLst/>
          </a:prstGeom>
          <a:noFill/>
        </p:spPr>
        <p:txBody>
          <a:bodyPr wrap="square" rtlCol="0">
            <a:spAutoFit/>
          </a:bodyPr>
          <a:lstStyle/>
          <a:p>
            <a:pPr algn="ctr"/>
            <a:r>
              <a:rPr lang="en-CO" sz="8000" b="1" dirty="0">
                <a:solidFill>
                  <a:srgbClr val="312C4B"/>
                </a:solidFill>
                <a:latin typeface="Montserrat" pitchFamily="2" charset="77"/>
                <a:ea typeface="Roboto" panose="02000000000000000000" pitchFamily="2" charset="0"/>
                <a:cs typeface="Roboto" panose="02000000000000000000" pitchFamily="2" charset="0"/>
              </a:rPr>
              <a:t>TOOLS</a:t>
            </a:r>
          </a:p>
        </p:txBody>
      </p:sp>
    </p:spTree>
    <p:extLst>
      <p:ext uri="{BB962C8B-B14F-4D97-AF65-F5344CB8AC3E}">
        <p14:creationId xmlns:p14="http://schemas.microsoft.com/office/powerpoint/2010/main" val="351672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BCB758B-38C8-0B1E-21DD-8FE3FD7CEFCC}"/>
              </a:ext>
            </a:extLst>
          </p:cNvPr>
          <p:cNvSpPr txBox="1"/>
          <p:nvPr/>
        </p:nvSpPr>
        <p:spPr>
          <a:xfrm>
            <a:off x="1085944" y="918945"/>
            <a:ext cx="3000282" cy="1631216"/>
          </a:xfrm>
          <a:prstGeom prst="rect">
            <a:avLst/>
          </a:prstGeom>
          <a:noFill/>
        </p:spPr>
        <p:txBody>
          <a:bodyPr wrap="square" rtlCol="0">
            <a:spAutoFit/>
          </a:bodyPr>
          <a:lstStyle/>
          <a:p>
            <a:r>
              <a:rPr lang="en-CO" sz="5000" b="1" dirty="0">
                <a:solidFill>
                  <a:srgbClr val="FF8000"/>
                </a:solidFill>
                <a:latin typeface="Montserrat" pitchFamily="2" charset="77"/>
                <a:ea typeface="Roboto" panose="02000000000000000000" pitchFamily="2" charset="0"/>
                <a:cs typeface="Roboto" panose="02000000000000000000" pitchFamily="2" charset="0"/>
              </a:rPr>
              <a:t>Python </a:t>
            </a:r>
          </a:p>
          <a:p>
            <a:r>
              <a:rPr lang="en-CO" sz="5000" b="1" dirty="0">
                <a:solidFill>
                  <a:srgbClr val="FF8000"/>
                </a:solidFill>
                <a:latin typeface="Montserrat" pitchFamily="2" charset="77"/>
                <a:ea typeface="Roboto" panose="02000000000000000000" pitchFamily="2" charset="0"/>
                <a:cs typeface="Roboto" panose="02000000000000000000" pitchFamily="2" charset="0"/>
              </a:rPr>
              <a:t>Scripts</a:t>
            </a:r>
          </a:p>
        </p:txBody>
      </p:sp>
      <p:sp>
        <p:nvSpPr>
          <p:cNvPr id="3" name="TextBox 2">
            <a:extLst>
              <a:ext uri="{FF2B5EF4-FFF2-40B4-BE49-F238E27FC236}">
                <a16:creationId xmlns:a16="http://schemas.microsoft.com/office/drawing/2014/main" id="{2F04B98F-3F53-48C0-8289-B2C57DFB4837}"/>
              </a:ext>
            </a:extLst>
          </p:cNvPr>
          <p:cNvSpPr txBox="1"/>
          <p:nvPr/>
        </p:nvSpPr>
        <p:spPr>
          <a:xfrm>
            <a:off x="3806448" y="2550161"/>
            <a:ext cx="6409115" cy="3293209"/>
          </a:xfrm>
          <a:prstGeom prst="rect">
            <a:avLst/>
          </a:prstGeom>
          <a:noFill/>
        </p:spPr>
        <p:txBody>
          <a:bodyPr wrap="square" rtlCol="0">
            <a:spAutoFit/>
          </a:bodyPr>
          <a:lstStyle/>
          <a:p>
            <a:pPr marL="457200" lvl="0" indent="-342900" algn="l" rtl="0">
              <a:spcBef>
                <a:spcPts val="0"/>
              </a:spcBef>
              <a:spcAft>
                <a:spcPts val="0"/>
              </a:spcAft>
              <a:buSzPts val="1800"/>
              <a:buFont typeface="Arial" panose="020B0604020202020204" pitchFamily="34" charset="0"/>
              <a:buChar char="•"/>
            </a:pPr>
            <a:r>
              <a:rPr lang="es-419" sz="1600" dirty="0">
                <a:latin typeface="Montserrat" pitchFamily="2" charset="77"/>
              </a:rPr>
              <a:t>Use of API for Elasticsearch: creation and management of indices, documents and mappings.</a:t>
            </a:r>
          </a:p>
          <a:p>
            <a:pPr marL="457200" lvl="0" indent="-342900" algn="l" rtl="0">
              <a:spcBef>
                <a:spcPts val="0"/>
              </a:spcBef>
              <a:spcAft>
                <a:spcPts val="0"/>
              </a:spcAft>
              <a:buSzPts val="1800"/>
              <a:buFont typeface="Arial" panose="020B0604020202020204" pitchFamily="34" charset="0"/>
              <a:buChar char="•"/>
            </a:pPr>
            <a:r>
              <a:rPr lang="es-419" sz="1600" dirty="0">
                <a:latin typeface="Montserrat" pitchFamily="2" charset="77"/>
              </a:rPr>
              <a:t>Huggingface library for importing and using different models, particularly transformers for text and image embeddings.</a:t>
            </a:r>
          </a:p>
          <a:p>
            <a:pPr marL="457200" lvl="0" indent="-342900" algn="l" rtl="0">
              <a:spcBef>
                <a:spcPts val="0"/>
              </a:spcBef>
              <a:spcAft>
                <a:spcPts val="0"/>
              </a:spcAft>
              <a:buSzPts val="1800"/>
              <a:buFont typeface="Arial" panose="020B0604020202020204" pitchFamily="34" charset="0"/>
              <a:buChar char="•"/>
            </a:pPr>
            <a:r>
              <a:rPr lang="es-419" sz="1600" dirty="0">
                <a:latin typeface="Montserrat" pitchFamily="2" charset="77"/>
              </a:rPr>
              <a:t>Optical character recognition using Tesseract.</a:t>
            </a:r>
          </a:p>
          <a:p>
            <a:pPr marL="457200" lvl="0" indent="-342900" algn="l" rtl="0">
              <a:spcBef>
                <a:spcPts val="0"/>
              </a:spcBef>
              <a:spcAft>
                <a:spcPts val="0"/>
              </a:spcAft>
              <a:buSzPts val="1800"/>
              <a:buFont typeface="Arial" panose="020B0604020202020204" pitchFamily="34" charset="0"/>
              <a:buChar char="•"/>
            </a:pPr>
            <a:r>
              <a:rPr lang="es-419" sz="1600" dirty="0">
                <a:latin typeface="Montserrat" pitchFamily="2" charset="77"/>
              </a:rPr>
              <a:t>Development of proof-of-concept web apps using Streamlit.</a:t>
            </a:r>
          </a:p>
          <a:p>
            <a:pPr marL="457200" lvl="0" indent="-342900" algn="l" rtl="0">
              <a:spcBef>
                <a:spcPts val="0"/>
              </a:spcBef>
              <a:spcAft>
                <a:spcPts val="0"/>
              </a:spcAft>
              <a:buSzPts val="1800"/>
              <a:buFont typeface="Arial" panose="020B0604020202020204" pitchFamily="34" charset="0"/>
              <a:buChar char="•"/>
            </a:pPr>
            <a:r>
              <a:rPr lang="es-419" sz="1600" dirty="0">
                <a:latin typeface="Montserrat" pitchFamily="2" charset="77"/>
              </a:rPr>
              <a:t>API for LLMs: OpenAI, Claude, Azure AI Translator.</a:t>
            </a:r>
          </a:p>
          <a:p>
            <a:pPr marL="457200" lvl="0" indent="-342900" algn="l" rtl="0">
              <a:spcBef>
                <a:spcPts val="0"/>
              </a:spcBef>
              <a:spcAft>
                <a:spcPts val="0"/>
              </a:spcAft>
              <a:buSzPts val="1800"/>
              <a:buFont typeface="Arial" panose="020B0604020202020204" pitchFamily="34" charset="0"/>
              <a:buChar char="•"/>
            </a:pPr>
            <a:r>
              <a:rPr lang="es-419" sz="1600" dirty="0">
                <a:latin typeface="Montserrat" pitchFamily="2" charset="77"/>
              </a:rPr>
              <a:t>Approach to fine-tuning Llama 3.</a:t>
            </a:r>
          </a:p>
          <a:p>
            <a:pPr marL="457200" lvl="0" indent="-342900" algn="l" rtl="0">
              <a:spcBef>
                <a:spcPts val="0"/>
              </a:spcBef>
              <a:spcAft>
                <a:spcPts val="0"/>
              </a:spcAft>
              <a:buSzPts val="1800"/>
              <a:buFont typeface="Arial" panose="020B0604020202020204" pitchFamily="34" charset="0"/>
              <a:buChar char="•"/>
            </a:pPr>
            <a:r>
              <a:rPr lang="es-419" sz="1600" dirty="0">
                <a:latin typeface="Montserrat" pitchFamily="2" charset="77"/>
              </a:rPr>
              <a:t>Evaluation of Punctuation Instructions in English-Portuguese Translation Model.</a:t>
            </a:r>
          </a:p>
          <a:p>
            <a:pPr marL="457200" lvl="0" indent="-342900" algn="l" rtl="0">
              <a:spcBef>
                <a:spcPts val="0"/>
              </a:spcBef>
              <a:spcAft>
                <a:spcPts val="0"/>
              </a:spcAft>
              <a:buSzPts val="1800"/>
              <a:buFont typeface="Arial" panose="020B0604020202020204" pitchFamily="34" charset="0"/>
              <a:buChar char="•"/>
            </a:pPr>
            <a:endParaRPr lang="es-419" sz="1600" dirty="0">
              <a:latin typeface="Montserrat" pitchFamily="2" charset="77"/>
            </a:endParaRPr>
          </a:p>
        </p:txBody>
      </p:sp>
      <p:cxnSp>
        <p:nvCxnSpPr>
          <p:cNvPr id="5" name="Straight Connector 4">
            <a:extLst>
              <a:ext uri="{FF2B5EF4-FFF2-40B4-BE49-F238E27FC236}">
                <a16:creationId xmlns:a16="http://schemas.microsoft.com/office/drawing/2014/main" id="{0E214A5F-30C2-0455-DC5F-39CB0EFB8CAE}"/>
              </a:ext>
            </a:extLst>
          </p:cNvPr>
          <p:cNvCxnSpPr>
            <a:cxnSpLocks/>
          </p:cNvCxnSpPr>
          <p:nvPr/>
        </p:nvCxnSpPr>
        <p:spPr>
          <a:xfrm flipH="1">
            <a:off x="4086226" y="2131435"/>
            <a:ext cx="5843587" cy="0"/>
          </a:xfrm>
          <a:prstGeom prst="line">
            <a:avLst/>
          </a:prstGeom>
          <a:ln>
            <a:solidFill>
              <a:srgbClr val="009ED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821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F8D47-25A1-C819-D82B-DFD0133E9504}"/>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66D3D5D-1B0B-02B1-0D8F-D89EFD8A167D}"/>
              </a:ext>
            </a:extLst>
          </p:cNvPr>
          <p:cNvSpPr txBox="1"/>
          <p:nvPr/>
        </p:nvSpPr>
        <p:spPr>
          <a:xfrm>
            <a:off x="1085944" y="1438278"/>
            <a:ext cx="3500344" cy="1631216"/>
          </a:xfrm>
          <a:prstGeom prst="rect">
            <a:avLst/>
          </a:prstGeom>
          <a:noFill/>
        </p:spPr>
        <p:txBody>
          <a:bodyPr wrap="square" rtlCol="0">
            <a:spAutoFit/>
          </a:bodyPr>
          <a:lstStyle/>
          <a:p>
            <a:r>
              <a:rPr lang="en-CO" sz="5000" b="1" dirty="0">
                <a:solidFill>
                  <a:srgbClr val="009EDB"/>
                </a:solidFill>
                <a:latin typeface="Montserrat" pitchFamily="2" charset="77"/>
                <a:ea typeface="Roboto" panose="02000000000000000000" pitchFamily="2" charset="0"/>
                <a:cs typeface="Roboto" panose="02000000000000000000" pitchFamily="2" charset="0"/>
              </a:rPr>
              <a:t>Elastic</a:t>
            </a:r>
          </a:p>
          <a:p>
            <a:r>
              <a:rPr lang="en-CO" sz="5000" b="1" dirty="0">
                <a:solidFill>
                  <a:srgbClr val="009EDB"/>
                </a:solidFill>
                <a:latin typeface="Montserrat" pitchFamily="2" charset="77"/>
                <a:ea typeface="Roboto" panose="02000000000000000000" pitchFamily="2" charset="0"/>
                <a:cs typeface="Roboto" panose="02000000000000000000" pitchFamily="2" charset="0"/>
              </a:rPr>
              <a:t>Stack</a:t>
            </a:r>
          </a:p>
        </p:txBody>
      </p:sp>
      <p:sp>
        <p:nvSpPr>
          <p:cNvPr id="12" name="TextBox 11">
            <a:extLst>
              <a:ext uri="{FF2B5EF4-FFF2-40B4-BE49-F238E27FC236}">
                <a16:creationId xmlns:a16="http://schemas.microsoft.com/office/drawing/2014/main" id="{DAD2D99D-1B14-FB37-54C6-74399588C3B8}"/>
              </a:ext>
            </a:extLst>
          </p:cNvPr>
          <p:cNvSpPr txBox="1"/>
          <p:nvPr/>
        </p:nvSpPr>
        <p:spPr>
          <a:xfrm>
            <a:off x="1085944" y="3722526"/>
            <a:ext cx="3500344" cy="1169551"/>
          </a:xfrm>
          <a:prstGeom prst="rect">
            <a:avLst/>
          </a:prstGeom>
          <a:noFill/>
        </p:spPr>
        <p:txBody>
          <a:bodyPr wrap="square" rtlCol="0">
            <a:spAutoFit/>
          </a:bodyPr>
          <a:lstStyle/>
          <a:p>
            <a:pPr marL="0" lvl="0" indent="0" algn="l" rtl="0">
              <a:spcBef>
                <a:spcPts val="1200"/>
              </a:spcBef>
              <a:spcAft>
                <a:spcPts val="0"/>
              </a:spcAft>
              <a:buNone/>
            </a:pPr>
            <a:r>
              <a:rPr lang="es-419" sz="1400" dirty="0">
                <a:solidFill>
                  <a:schemeClr val="bg1"/>
                </a:solidFill>
                <a:latin typeface="Montserrat" pitchFamily="2" charset="77"/>
                <a:ea typeface="Roboto" panose="02000000000000000000" pitchFamily="2" charset="0"/>
                <a:cs typeface="Roboto" panose="02000000000000000000" pitchFamily="2" charset="0"/>
              </a:rPr>
              <a:t>All the books of the Bible are indexed in Elasticsearch, which makes it possible to search or consult any of them even using natural language (such as speaking to any smart chat).</a:t>
            </a:r>
          </a:p>
        </p:txBody>
      </p:sp>
      <p:pic>
        <p:nvPicPr>
          <p:cNvPr id="2" name="Google Shape;79;p17">
            <a:extLst>
              <a:ext uri="{FF2B5EF4-FFF2-40B4-BE49-F238E27FC236}">
                <a16:creationId xmlns:a16="http://schemas.microsoft.com/office/drawing/2014/main" id="{B651CA85-551B-3220-58BF-175A7BC6406A}"/>
              </a:ext>
            </a:extLst>
          </p:cNvPr>
          <p:cNvPicPr preferRelativeResize="0"/>
          <p:nvPr/>
        </p:nvPicPr>
        <p:blipFill>
          <a:blip r:embed="rId2">
            <a:alphaModFix/>
          </a:blip>
          <a:stretch>
            <a:fillRect/>
          </a:stretch>
        </p:blipFill>
        <p:spPr>
          <a:xfrm>
            <a:off x="4861625" y="1438278"/>
            <a:ext cx="6127676" cy="3947099"/>
          </a:xfrm>
          <a:prstGeom prst="rect">
            <a:avLst/>
          </a:prstGeom>
          <a:noFill/>
          <a:ln>
            <a:noFill/>
          </a:ln>
        </p:spPr>
      </p:pic>
      <p:sp>
        <p:nvSpPr>
          <p:cNvPr id="3" name="TextBox 2">
            <a:extLst>
              <a:ext uri="{FF2B5EF4-FFF2-40B4-BE49-F238E27FC236}">
                <a16:creationId xmlns:a16="http://schemas.microsoft.com/office/drawing/2014/main" id="{8C2B5522-1BFB-2965-92FF-238BE732111C}"/>
              </a:ext>
            </a:extLst>
          </p:cNvPr>
          <p:cNvSpPr txBox="1"/>
          <p:nvPr/>
        </p:nvSpPr>
        <p:spPr>
          <a:xfrm>
            <a:off x="1085944" y="3144203"/>
            <a:ext cx="3500344" cy="477054"/>
          </a:xfrm>
          <a:prstGeom prst="rect">
            <a:avLst/>
          </a:prstGeom>
          <a:noFill/>
        </p:spPr>
        <p:txBody>
          <a:bodyPr wrap="square" rtlCol="0">
            <a:spAutoFit/>
          </a:bodyPr>
          <a:lstStyle/>
          <a:p>
            <a:r>
              <a:rPr lang="en-CO" sz="2500" b="1" dirty="0">
                <a:solidFill>
                  <a:srgbClr val="FF8000"/>
                </a:solidFill>
                <a:latin typeface="Montserrat" pitchFamily="2" charset="77"/>
                <a:ea typeface="Roboto" panose="02000000000000000000" pitchFamily="2" charset="0"/>
                <a:cs typeface="Roboto" panose="02000000000000000000" pitchFamily="2" charset="0"/>
              </a:rPr>
              <a:t>Indexing:</a:t>
            </a:r>
          </a:p>
        </p:txBody>
      </p:sp>
    </p:spTree>
    <p:extLst>
      <p:ext uri="{BB962C8B-B14F-4D97-AF65-F5344CB8AC3E}">
        <p14:creationId xmlns:p14="http://schemas.microsoft.com/office/powerpoint/2010/main" val="174567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0B108-72BD-E487-F3EA-736133715C64}"/>
              </a:ext>
            </a:extLst>
          </p:cNvPr>
          <p:cNvSpPr txBox="1"/>
          <p:nvPr/>
        </p:nvSpPr>
        <p:spPr>
          <a:xfrm>
            <a:off x="1085944" y="719941"/>
            <a:ext cx="3500344" cy="1631216"/>
          </a:xfrm>
          <a:prstGeom prst="rect">
            <a:avLst/>
          </a:prstGeom>
          <a:noFill/>
        </p:spPr>
        <p:txBody>
          <a:bodyPr wrap="square" rtlCol="0">
            <a:spAutoFit/>
          </a:bodyPr>
          <a:lstStyle/>
          <a:p>
            <a:r>
              <a:rPr lang="en-CO" sz="5000" b="1" dirty="0">
                <a:solidFill>
                  <a:srgbClr val="312C4B"/>
                </a:solidFill>
                <a:latin typeface="Montserrat" pitchFamily="2" charset="77"/>
                <a:ea typeface="Roboto" panose="02000000000000000000" pitchFamily="2" charset="0"/>
                <a:cs typeface="Roboto" panose="02000000000000000000" pitchFamily="2" charset="0"/>
              </a:rPr>
              <a:t>Elastic</a:t>
            </a:r>
          </a:p>
          <a:p>
            <a:r>
              <a:rPr lang="en-CO" sz="5000" b="1" dirty="0">
                <a:solidFill>
                  <a:srgbClr val="312C4B"/>
                </a:solidFill>
                <a:latin typeface="Montserrat" pitchFamily="2" charset="77"/>
                <a:ea typeface="Roboto" panose="02000000000000000000" pitchFamily="2" charset="0"/>
                <a:cs typeface="Roboto" panose="02000000000000000000" pitchFamily="2" charset="0"/>
              </a:rPr>
              <a:t>Stack</a:t>
            </a:r>
          </a:p>
        </p:txBody>
      </p:sp>
      <p:sp>
        <p:nvSpPr>
          <p:cNvPr id="4" name="TextBox 3">
            <a:extLst>
              <a:ext uri="{FF2B5EF4-FFF2-40B4-BE49-F238E27FC236}">
                <a16:creationId xmlns:a16="http://schemas.microsoft.com/office/drawing/2014/main" id="{59EA7B03-47C2-9886-2CFE-08B0F7C7E3B6}"/>
              </a:ext>
            </a:extLst>
          </p:cNvPr>
          <p:cNvSpPr txBox="1"/>
          <p:nvPr/>
        </p:nvSpPr>
        <p:spPr>
          <a:xfrm>
            <a:off x="1085944" y="3004189"/>
            <a:ext cx="3500344" cy="2462213"/>
          </a:xfrm>
          <a:prstGeom prst="rect">
            <a:avLst/>
          </a:prstGeom>
          <a:noFill/>
        </p:spPr>
        <p:txBody>
          <a:bodyPr wrap="square" rtlCol="0">
            <a:spAutoFit/>
          </a:bodyPr>
          <a:lstStyle/>
          <a:p>
            <a:pPr marL="0" lvl="0" indent="0" algn="l" rtl="0">
              <a:spcBef>
                <a:spcPts val="1200"/>
              </a:spcBef>
              <a:spcAft>
                <a:spcPts val="0"/>
              </a:spcAft>
              <a:buNone/>
            </a:pPr>
            <a:r>
              <a:rPr lang="es-419" sz="1400" dirty="0">
                <a:solidFill>
                  <a:schemeClr val="bg1"/>
                </a:solidFill>
                <a:latin typeface="Montserrat" pitchFamily="2" charset="77"/>
              </a:rPr>
              <a:t>With the help of Elasticsearch Web Crawler, all articles, books, etc. are found in Elasticsearch index mode, which again makes it possible to search or query any of them even using natural language (like speaking in any smart chat), sections as teenagers, bible verses, library, magazines, questions and anwers, family, science, jehovahs witnesses, series, faith in god, news, etc.</a:t>
            </a:r>
          </a:p>
        </p:txBody>
      </p:sp>
      <p:sp>
        <p:nvSpPr>
          <p:cNvPr id="7" name="TextBox 6">
            <a:extLst>
              <a:ext uri="{FF2B5EF4-FFF2-40B4-BE49-F238E27FC236}">
                <a16:creationId xmlns:a16="http://schemas.microsoft.com/office/drawing/2014/main" id="{5F401348-A6D4-27FC-3B43-E7C9E288388B}"/>
              </a:ext>
            </a:extLst>
          </p:cNvPr>
          <p:cNvSpPr txBox="1"/>
          <p:nvPr/>
        </p:nvSpPr>
        <p:spPr>
          <a:xfrm>
            <a:off x="1085944" y="2425866"/>
            <a:ext cx="3500344" cy="477054"/>
          </a:xfrm>
          <a:prstGeom prst="rect">
            <a:avLst/>
          </a:prstGeom>
          <a:noFill/>
        </p:spPr>
        <p:txBody>
          <a:bodyPr wrap="square" rtlCol="0">
            <a:spAutoFit/>
          </a:bodyPr>
          <a:lstStyle/>
          <a:p>
            <a:r>
              <a:rPr lang="en-CO" sz="2500" b="1" dirty="0">
                <a:solidFill>
                  <a:schemeClr val="bg1"/>
                </a:solidFill>
                <a:latin typeface="Montserrat" pitchFamily="2" charset="77"/>
                <a:ea typeface="Roboto" panose="02000000000000000000" pitchFamily="2" charset="0"/>
                <a:cs typeface="Roboto" panose="02000000000000000000" pitchFamily="2" charset="0"/>
              </a:rPr>
              <a:t>Web crawlers</a:t>
            </a:r>
          </a:p>
        </p:txBody>
      </p:sp>
      <p:pic>
        <p:nvPicPr>
          <p:cNvPr id="8" name="Google Shape;86;p18">
            <a:extLst>
              <a:ext uri="{FF2B5EF4-FFF2-40B4-BE49-F238E27FC236}">
                <a16:creationId xmlns:a16="http://schemas.microsoft.com/office/drawing/2014/main" id="{06A29230-306D-C541-783C-79EBFC956542}"/>
              </a:ext>
            </a:extLst>
          </p:cNvPr>
          <p:cNvPicPr preferRelativeResize="0"/>
          <p:nvPr/>
        </p:nvPicPr>
        <p:blipFill>
          <a:blip r:embed="rId2">
            <a:alphaModFix/>
          </a:blip>
          <a:stretch>
            <a:fillRect/>
          </a:stretch>
        </p:blipFill>
        <p:spPr>
          <a:xfrm>
            <a:off x="4861625" y="1319842"/>
            <a:ext cx="5768183" cy="4125775"/>
          </a:xfrm>
          <a:prstGeom prst="rect">
            <a:avLst/>
          </a:prstGeom>
          <a:noFill/>
          <a:ln>
            <a:noFill/>
          </a:ln>
        </p:spPr>
      </p:pic>
    </p:spTree>
    <p:extLst>
      <p:ext uri="{BB962C8B-B14F-4D97-AF65-F5344CB8AC3E}">
        <p14:creationId xmlns:p14="http://schemas.microsoft.com/office/powerpoint/2010/main" val="2144968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2BB25-E7B7-7069-06EE-C182C029F69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58953F-3176-FCC6-125B-11ABD2EC8EFE}"/>
              </a:ext>
            </a:extLst>
          </p:cNvPr>
          <p:cNvSpPr txBox="1"/>
          <p:nvPr/>
        </p:nvSpPr>
        <p:spPr>
          <a:xfrm>
            <a:off x="5691536" y="1109662"/>
            <a:ext cx="3500344" cy="861774"/>
          </a:xfrm>
          <a:prstGeom prst="rect">
            <a:avLst/>
          </a:prstGeom>
          <a:noFill/>
        </p:spPr>
        <p:txBody>
          <a:bodyPr wrap="square" rtlCol="0">
            <a:spAutoFit/>
          </a:bodyPr>
          <a:lstStyle/>
          <a:p>
            <a:r>
              <a:rPr lang="en-CO" sz="5000" b="1" dirty="0">
                <a:solidFill>
                  <a:srgbClr val="312C4B"/>
                </a:solidFill>
                <a:latin typeface="Montserrat" pitchFamily="2" charset="77"/>
                <a:ea typeface="Roboto" panose="02000000000000000000" pitchFamily="2" charset="0"/>
                <a:cs typeface="Roboto" panose="02000000000000000000" pitchFamily="2" charset="0"/>
              </a:rPr>
              <a:t>Tesseract</a:t>
            </a:r>
          </a:p>
        </p:txBody>
      </p:sp>
      <p:sp>
        <p:nvSpPr>
          <p:cNvPr id="5" name="TextBox 4">
            <a:extLst>
              <a:ext uri="{FF2B5EF4-FFF2-40B4-BE49-F238E27FC236}">
                <a16:creationId xmlns:a16="http://schemas.microsoft.com/office/drawing/2014/main" id="{962FEDB8-2536-BE6A-7141-B03289A204A8}"/>
              </a:ext>
            </a:extLst>
          </p:cNvPr>
          <p:cNvSpPr txBox="1"/>
          <p:nvPr/>
        </p:nvSpPr>
        <p:spPr>
          <a:xfrm>
            <a:off x="5691536" y="3396590"/>
            <a:ext cx="4894292" cy="2169825"/>
          </a:xfrm>
          <a:prstGeom prst="rect">
            <a:avLst/>
          </a:prstGeom>
          <a:noFill/>
        </p:spPr>
        <p:txBody>
          <a:bodyPr wrap="square" rtlCol="0">
            <a:spAutoFit/>
          </a:bodyPr>
          <a:lstStyle/>
          <a:p>
            <a:pPr marL="0" lvl="0" indent="0" algn="l" rtl="0">
              <a:spcBef>
                <a:spcPts val="1200"/>
              </a:spcBef>
              <a:spcAft>
                <a:spcPts val="0"/>
              </a:spcAft>
              <a:buNone/>
            </a:pPr>
            <a:r>
              <a:rPr lang="es-419" sz="1500" dirty="0">
                <a:solidFill>
                  <a:schemeClr val="bg1"/>
                </a:solidFill>
                <a:latin typeface="Montserrat" pitchFamily="2" charset="77"/>
                <a:ea typeface="Roboto" panose="02000000000000000000" pitchFamily="2" charset="0"/>
                <a:cs typeface="Roboto" panose="02000000000000000000" pitchFamily="2" charset="0"/>
              </a:rPr>
              <a:t>Tesseract OCR is an open source tool that converts images of text into editable text, it is used to digitize manuscripts and printed documents, then the extracted text is translated from English to Spanish and Portuguese, using artificial intelligence tools for machine translation, this allows biblical texts to be accessible to a wider audience and facilitates comparative study in different languages.</a:t>
            </a:r>
          </a:p>
        </p:txBody>
      </p:sp>
      <p:sp>
        <p:nvSpPr>
          <p:cNvPr id="7" name="TextBox 6">
            <a:extLst>
              <a:ext uri="{FF2B5EF4-FFF2-40B4-BE49-F238E27FC236}">
                <a16:creationId xmlns:a16="http://schemas.microsoft.com/office/drawing/2014/main" id="{590B781D-5A30-72D2-E0D1-A10FE01C2C9A}"/>
              </a:ext>
            </a:extLst>
          </p:cNvPr>
          <p:cNvSpPr txBox="1"/>
          <p:nvPr/>
        </p:nvSpPr>
        <p:spPr>
          <a:xfrm>
            <a:off x="5562948" y="1971436"/>
            <a:ext cx="5138390" cy="1246495"/>
          </a:xfrm>
          <a:prstGeom prst="rect">
            <a:avLst/>
          </a:prstGeom>
          <a:noFill/>
        </p:spPr>
        <p:txBody>
          <a:bodyPr wrap="square" rtlCol="0">
            <a:spAutoFit/>
          </a:bodyPr>
          <a:lstStyle/>
          <a:p>
            <a:pPr marL="131445" lvl="0" algn="l" rtl="0">
              <a:spcBef>
                <a:spcPts val="0"/>
              </a:spcBef>
              <a:spcAft>
                <a:spcPts val="0"/>
              </a:spcAft>
              <a:buSzPct val="100000"/>
            </a:pPr>
            <a:r>
              <a:rPr lang="es-419" sz="2500" dirty="0">
                <a:solidFill>
                  <a:srgbClr val="312C4B"/>
                </a:solidFill>
              </a:rPr>
              <a:t>The Work of Tesseract OCR in the Extraction and Translation of Biblical Texts:</a:t>
            </a:r>
          </a:p>
        </p:txBody>
      </p:sp>
      <p:pic>
        <p:nvPicPr>
          <p:cNvPr id="10" name="Google Shape;94;p19">
            <a:extLst>
              <a:ext uri="{FF2B5EF4-FFF2-40B4-BE49-F238E27FC236}">
                <a16:creationId xmlns:a16="http://schemas.microsoft.com/office/drawing/2014/main" id="{457FEDAA-D195-3807-1F48-4D8063B81E0A}"/>
              </a:ext>
            </a:extLst>
          </p:cNvPr>
          <p:cNvPicPr preferRelativeResize="0"/>
          <p:nvPr/>
        </p:nvPicPr>
        <p:blipFill>
          <a:blip r:embed="rId2">
            <a:alphaModFix/>
          </a:blip>
          <a:stretch>
            <a:fillRect/>
          </a:stretch>
        </p:blipFill>
        <p:spPr>
          <a:xfrm>
            <a:off x="1606172" y="2216081"/>
            <a:ext cx="2815463" cy="3006210"/>
          </a:xfrm>
          <a:prstGeom prst="rect">
            <a:avLst/>
          </a:prstGeom>
          <a:noFill/>
          <a:ln>
            <a:noFill/>
          </a:ln>
        </p:spPr>
      </p:pic>
      <p:pic>
        <p:nvPicPr>
          <p:cNvPr id="9" name="Google Shape;93;p19">
            <a:extLst>
              <a:ext uri="{FF2B5EF4-FFF2-40B4-BE49-F238E27FC236}">
                <a16:creationId xmlns:a16="http://schemas.microsoft.com/office/drawing/2014/main" id="{B4AB3B0F-5855-7B6E-DAF8-F4F705674CE0}"/>
              </a:ext>
            </a:extLst>
          </p:cNvPr>
          <p:cNvPicPr preferRelativeResize="0"/>
          <p:nvPr/>
        </p:nvPicPr>
        <p:blipFill>
          <a:blip r:embed="rId3">
            <a:alphaModFix/>
          </a:blip>
          <a:stretch>
            <a:fillRect/>
          </a:stretch>
        </p:blipFill>
        <p:spPr>
          <a:xfrm>
            <a:off x="3421902" y="4487255"/>
            <a:ext cx="1750172" cy="1470071"/>
          </a:xfrm>
          <a:prstGeom prst="rect">
            <a:avLst/>
          </a:prstGeom>
          <a:noFill/>
          <a:ln>
            <a:noFill/>
          </a:ln>
        </p:spPr>
      </p:pic>
      <p:pic>
        <p:nvPicPr>
          <p:cNvPr id="11" name="Google Shape;95;p19">
            <a:extLst>
              <a:ext uri="{FF2B5EF4-FFF2-40B4-BE49-F238E27FC236}">
                <a16:creationId xmlns:a16="http://schemas.microsoft.com/office/drawing/2014/main" id="{797C6558-23A2-F08F-B134-A9A3F7A7E33D}"/>
              </a:ext>
            </a:extLst>
          </p:cNvPr>
          <p:cNvPicPr preferRelativeResize="0"/>
          <p:nvPr/>
        </p:nvPicPr>
        <p:blipFill>
          <a:blip r:embed="rId4">
            <a:alphaModFix/>
          </a:blip>
          <a:stretch>
            <a:fillRect/>
          </a:stretch>
        </p:blipFill>
        <p:spPr>
          <a:xfrm>
            <a:off x="855733" y="1175134"/>
            <a:ext cx="1624501" cy="1592603"/>
          </a:xfrm>
          <a:prstGeom prst="rect">
            <a:avLst/>
          </a:prstGeom>
          <a:noFill/>
          <a:ln>
            <a:noFill/>
          </a:ln>
        </p:spPr>
      </p:pic>
    </p:spTree>
    <p:extLst>
      <p:ext uri="{BB962C8B-B14F-4D97-AF65-F5344CB8AC3E}">
        <p14:creationId xmlns:p14="http://schemas.microsoft.com/office/powerpoint/2010/main" val="427614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38E80-0510-9AEC-31DF-EBD1D815CF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59776E-9169-0A5E-0839-C4C03A1CE52A}"/>
              </a:ext>
            </a:extLst>
          </p:cNvPr>
          <p:cNvSpPr txBox="1"/>
          <p:nvPr/>
        </p:nvSpPr>
        <p:spPr>
          <a:xfrm>
            <a:off x="5449190" y="1126225"/>
            <a:ext cx="4818529" cy="738664"/>
          </a:xfrm>
          <a:prstGeom prst="rect">
            <a:avLst/>
          </a:prstGeom>
          <a:noFill/>
        </p:spPr>
        <p:txBody>
          <a:bodyPr wrap="square" rtlCol="0">
            <a:spAutoFit/>
          </a:bodyPr>
          <a:lstStyle/>
          <a:p>
            <a:pPr marL="285750" indent="-285750">
              <a:buFont typeface="Arial" panose="020B0604020202020204" pitchFamily="34" charset="0"/>
              <a:buChar char="•"/>
            </a:pPr>
            <a:r>
              <a:rPr lang="es-419" sz="1400" dirty="0">
                <a:solidFill>
                  <a:srgbClr val="312C4B"/>
                </a:solidFill>
                <a:latin typeface="Montserrat" pitchFamily="2" charset="77"/>
              </a:rPr>
              <a:t>Experiment: automatic labeling of a religious image into one of seven classes, according to this taxonomy.</a:t>
            </a:r>
            <a:endParaRPr lang="en-CO" sz="1400" b="0" dirty="0">
              <a:solidFill>
                <a:srgbClr val="312C4B"/>
              </a:solidFill>
              <a:latin typeface="Montserrat" pitchFamily="2" charset="77"/>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65B09276-8854-CCCD-BA6F-A174456136B6}"/>
              </a:ext>
            </a:extLst>
          </p:cNvPr>
          <p:cNvSpPr txBox="1"/>
          <p:nvPr/>
        </p:nvSpPr>
        <p:spPr>
          <a:xfrm>
            <a:off x="1588813" y="3701591"/>
            <a:ext cx="2825325" cy="1600438"/>
          </a:xfrm>
          <a:prstGeom prst="rect">
            <a:avLst/>
          </a:prstGeom>
          <a:noFill/>
        </p:spPr>
        <p:txBody>
          <a:bodyPr wrap="square" rtlCol="0">
            <a:spAutoFit/>
          </a:bodyPr>
          <a:lstStyle/>
          <a:p>
            <a:pPr marL="328250" lvl="1" indent="-285750" algn="l" rtl="0">
              <a:spcBef>
                <a:spcPts val="1200"/>
              </a:spcBef>
              <a:spcAft>
                <a:spcPts val="0"/>
              </a:spcAft>
              <a:buSzPts val="1400"/>
              <a:buFont typeface="Arial" panose="020B0604020202020204" pitchFamily="34" charset="0"/>
              <a:buChar char="•"/>
            </a:pPr>
            <a:r>
              <a:rPr lang="es-419" sz="1400" dirty="0">
                <a:solidFill>
                  <a:srgbClr val="312C4B"/>
                </a:solidFill>
                <a:latin typeface="Montserrat" pitchFamily="2" charset="77"/>
              </a:rPr>
              <a:t>The decision is made by comparing the distance between two sets of vectors: one representing the image and the other representing the text description of religions.</a:t>
            </a:r>
          </a:p>
        </p:txBody>
      </p:sp>
      <p:sp>
        <p:nvSpPr>
          <p:cNvPr id="5" name="TextBox 4">
            <a:extLst>
              <a:ext uri="{FF2B5EF4-FFF2-40B4-BE49-F238E27FC236}">
                <a16:creationId xmlns:a16="http://schemas.microsoft.com/office/drawing/2014/main" id="{93A6B9D0-EABC-308E-70A3-E1406F79F131}"/>
              </a:ext>
            </a:extLst>
          </p:cNvPr>
          <p:cNvSpPr txBox="1"/>
          <p:nvPr/>
        </p:nvSpPr>
        <p:spPr>
          <a:xfrm>
            <a:off x="1560237" y="1178995"/>
            <a:ext cx="3803252" cy="1477328"/>
          </a:xfrm>
          <a:prstGeom prst="rect">
            <a:avLst/>
          </a:prstGeom>
          <a:noFill/>
        </p:spPr>
        <p:txBody>
          <a:bodyPr wrap="square" rtlCol="0">
            <a:spAutoFit/>
          </a:bodyPr>
          <a:lstStyle/>
          <a:p>
            <a:r>
              <a:rPr lang="en-CO" sz="3000" b="1" dirty="0">
                <a:solidFill>
                  <a:srgbClr val="009EDB"/>
                </a:solidFill>
                <a:latin typeface="Montserrat" pitchFamily="2" charset="77"/>
                <a:ea typeface="Roboto" panose="02000000000000000000" pitchFamily="2" charset="0"/>
                <a:cs typeface="Roboto" panose="02000000000000000000" pitchFamily="2" charset="0"/>
              </a:rPr>
              <a:t>Image/text classification if religious images</a:t>
            </a:r>
          </a:p>
        </p:txBody>
      </p:sp>
      <p:pic>
        <p:nvPicPr>
          <p:cNvPr id="6" name="Google Shape;102;p20">
            <a:extLst>
              <a:ext uri="{FF2B5EF4-FFF2-40B4-BE49-F238E27FC236}">
                <a16:creationId xmlns:a16="http://schemas.microsoft.com/office/drawing/2014/main" id="{4DCC22A3-14DE-241B-5BA8-8BF99BDC2F87}"/>
              </a:ext>
            </a:extLst>
          </p:cNvPr>
          <p:cNvPicPr preferRelativeResize="0"/>
          <p:nvPr/>
        </p:nvPicPr>
        <p:blipFill>
          <a:blip r:embed="rId2">
            <a:alphaModFix/>
          </a:blip>
          <a:stretch>
            <a:fillRect/>
          </a:stretch>
        </p:blipFill>
        <p:spPr>
          <a:xfrm>
            <a:off x="5448278" y="2052935"/>
            <a:ext cx="5319424" cy="1206775"/>
          </a:xfrm>
          <a:prstGeom prst="rect">
            <a:avLst/>
          </a:prstGeom>
          <a:noFill/>
          <a:ln>
            <a:noFill/>
          </a:ln>
        </p:spPr>
      </p:pic>
      <p:sp>
        <p:nvSpPr>
          <p:cNvPr id="7" name="TextBox 6">
            <a:extLst>
              <a:ext uri="{FF2B5EF4-FFF2-40B4-BE49-F238E27FC236}">
                <a16:creationId xmlns:a16="http://schemas.microsoft.com/office/drawing/2014/main" id="{22878753-FBF2-BEB3-7A6C-D6EA2FE2C1C0}"/>
              </a:ext>
            </a:extLst>
          </p:cNvPr>
          <p:cNvSpPr txBox="1"/>
          <p:nvPr/>
        </p:nvSpPr>
        <p:spPr>
          <a:xfrm>
            <a:off x="5009691" y="3701590"/>
            <a:ext cx="2825325" cy="1384995"/>
          </a:xfrm>
          <a:prstGeom prst="rect">
            <a:avLst/>
          </a:prstGeom>
          <a:noFill/>
        </p:spPr>
        <p:txBody>
          <a:bodyPr wrap="square" rtlCol="0">
            <a:spAutoFit/>
          </a:bodyPr>
          <a:lstStyle/>
          <a:p>
            <a:pPr marL="328250" lvl="1" indent="-285750" algn="l" rtl="0">
              <a:spcBef>
                <a:spcPts val="0"/>
              </a:spcBef>
              <a:spcAft>
                <a:spcPts val="0"/>
              </a:spcAft>
              <a:buSzPts val="1400"/>
              <a:buFont typeface="Arial" panose="020B0604020202020204" pitchFamily="34" charset="0"/>
              <a:buChar char="•"/>
            </a:pPr>
            <a:r>
              <a:rPr lang="es-419" sz="1400" dirty="0">
                <a:latin typeface="Montserrat" pitchFamily="2" charset="77"/>
              </a:rPr>
              <a:t>The vectors were created using models from OpenAI (visual transformer CLIP-ViT-B-32 and a variant), available in HuggingFace.</a:t>
            </a:r>
          </a:p>
        </p:txBody>
      </p:sp>
      <p:sp>
        <p:nvSpPr>
          <p:cNvPr id="11" name="TextBox 10">
            <a:extLst>
              <a:ext uri="{FF2B5EF4-FFF2-40B4-BE49-F238E27FC236}">
                <a16:creationId xmlns:a16="http://schemas.microsoft.com/office/drawing/2014/main" id="{3900FC86-90BB-AE8F-2371-520380C28760}"/>
              </a:ext>
            </a:extLst>
          </p:cNvPr>
          <p:cNvSpPr txBox="1"/>
          <p:nvPr/>
        </p:nvSpPr>
        <p:spPr>
          <a:xfrm>
            <a:off x="8430569" y="3701589"/>
            <a:ext cx="2825325" cy="1600438"/>
          </a:xfrm>
          <a:prstGeom prst="rect">
            <a:avLst/>
          </a:prstGeom>
          <a:noFill/>
        </p:spPr>
        <p:txBody>
          <a:bodyPr wrap="square" rtlCol="0">
            <a:spAutoFit/>
          </a:bodyPr>
          <a:lstStyle/>
          <a:p>
            <a:pPr marL="328250" lvl="1" indent="-285750" algn="l" rtl="0">
              <a:spcBef>
                <a:spcPts val="0"/>
              </a:spcBef>
              <a:spcAft>
                <a:spcPts val="0"/>
              </a:spcAft>
              <a:buSzPts val="1400"/>
              <a:buFont typeface="Arial" panose="020B0604020202020204" pitchFamily="34" charset="0"/>
              <a:buChar char="•"/>
            </a:pPr>
            <a:r>
              <a:rPr lang="es-419" sz="1400" dirty="0">
                <a:latin typeface="Montserrat" pitchFamily="2" charset="77"/>
              </a:rPr>
              <a:t>Example for JW: "Known for distinctive beliefs, emphasizing evangelism and community outreach, rejecting military service and political involvement"</a:t>
            </a:r>
          </a:p>
        </p:txBody>
      </p:sp>
    </p:spTree>
    <p:extLst>
      <p:ext uri="{BB962C8B-B14F-4D97-AF65-F5344CB8AC3E}">
        <p14:creationId xmlns:p14="http://schemas.microsoft.com/office/powerpoint/2010/main" val="2910806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F6DB15-E728-607E-ECE4-F9EC81B17A57}"/>
              </a:ext>
            </a:extLst>
          </p:cNvPr>
          <p:cNvSpPr txBox="1"/>
          <p:nvPr/>
        </p:nvSpPr>
        <p:spPr>
          <a:xfrm>
            <a:off x="4466174" y="776065"/>
            <a:ext cx="6349466" cy="861774"/>
          </a:xfrm>
          <a:prstGeom prst="rect">
            <a:avLst/>
          </a:prstGeom>
          <a:noFill/>
        </p:spPr>
        <p:txBody>
          <a:bodyPr wrap="square" rtlCol="0">
            <a:spAutoFit/>
          </a:bodyPr>
          <a:lstStyle/>
          <a:p>
            <a:r>
              <a:rPr lang="en-CO" sz="5000" b="1" dirty="0">
                <a:solidFill>
                  <a:srgbClr val="312C4B"/>
                </a:solidFill>
                <a:latin typeface="Montserrat" pitchFamily="2" charset="77"/>
                <a:ea typeface="Roboto" panose="02000000000000000000" pitchFamily="2" charset="0"/>
                <a:cs typeface="Roboto" panose="02000000000000000000" pitchFamily="2" charset="0"/>
              </a:rPr>
              <a:t>Open AI for audio</a:t>
            </a:r>
          </a:p>
        </p:txBody>
      </p:sp>
      <p:sp>
        <p:nvSpPr>
          <p:cNvPr id="6" name="TextBox 5">
            <a:extLst>
              <a:ext uri="{FF2B5EF4-FFF2-40B4-BE49-F238E27FC236}">
                <a16:creationId xmlns:a16="http://schemas.microsoft.com/office/drawing/2014/main" id="{D43A4F2E-4AB4-85A2-CC1C-B7DA101AFE41}"/>
              </a:ext>
            </a:extLst>
          </p:cNvPr>
          <p:cNvSpPr txBox="1"/>
          <p:nvPr/>
        </p:nvSpPr>
        <p:spPr>
          <a:xfrm>
            <a:off x="4519630" y="2602078"/>
            <a:ext cx="4486182" cy="784830"/>
          </a:xfrm>
          <a:prstGeom prst="rect">
            <a:avLst/>
          </a:prstGeom>
          <a:noFill/>
        </p:spPr>
        <p:txBody>
          <a:bodyPr wrap="square" rtlCol="0">
            <a:spAutoFit/>
          </a:bodyPr>
          <a:lstStyle/>
          <a:p>
            <a:r>
              <a:rPr lang="es-419" sz="1500" dirty="0">
                <a:solidFill>
                  <a:schemeClr val="bg1"/>
                </a:solidFill>
                <a:latin typeface="Montserrat" pitchFamily="2" charset="77"/>
                <a:ea typeface="Roboto" panose="02000000000000000000" pitchFamily="2" charset="0"/>
                <a:cs typeface="Roboto" panose="02000000000000000000" pitchFamily="2" charset="0"/>
              </a:rPr>
              <a:t>Audio to text: conversion using whisper </a:t>
            </a:r>
            <a:br>
              <a:rPr lang="es-419" sz="1500" dirty="0">
                <a:solidFill>
                  <a:schemeClr val="bg1"/>
                </a:solidFill>
                <a:latin typeface="Montserrat" pitchFamily="2" charset="77"/>
                <a:ea typeface="Roboto" panose="02000000000000000000" pitchFamily="2" charset="0"/>
                <a:cs typeface="Roboto" panose="02000000000000000000" pitchFamily="2" charset="0"/>
              </a:rPr>
            </a:br>
            <a:r>
              <a:rPr lang="es-419" sz="1500" dirty="0">
                <a:solidFill>
                  <a:schemeClr val="bg1"/>
                </a:solidFill>
                <a:latin typeface="Montserrat" pitchFamily="2" charset="77"/>
                <a:ea typeface="Roboto" panose="02000000000000000000" pitchFamily="2" charset="0"/>
                <a:cs typeface="Roboto" panose="02000000000000000000" pitchFamily="2" charset="0"/>
              </a:rPr>
              <a:t>from audio files (e.g., podcasts) or </a:t>
            </a:r>
            <a:br>
              <a:rPr lang="es-419" sz="1500" dirty="0">
                <a:solidFill>
                  <a:schemeClr val="bg1"/>
                </a:solidFill>
                <a:latin typeface="Montserrat" pitchFamily="2" charset="77"/>
                <a:ea typeface="Roboto" panose="02000000000000000000" pitchFamily="2" charset="0"/>
                <a:cs typeface="Roboto" panose="02000000000000000000" pitchFamily="2" charset="0"/>
              </a:rPr>
            </a:br>
            <a:r>
              <a:rPr lang="es-419" sz="1500" dirty="0">
                <a:solidFill>
                  <a:schemeClr val="bg1"/>
                </a:solidFill>
                <a:latin typeface="Montserrat" pitchFamily="2" charset="77"/>
                <a:ea typeface="Roboto" panose="02000000000000000000" pitchFamily="2" charset="0"/>
                <a:cs typeface="Roboto" panose="02000000000000000000" pitchFamily="2" charset="0"/>
              </a:rPr>
              <a:t>audio tracks from videos.</a:t>
            </a:r>
            <a:endParaRPr lang="en-CO" sz="1500" dirty="0">
              <a:solidFill>
                <a:schemeClr val="bg1"/>
              </a:solidFill>
              <a:latin typeface="Montserrat" pitchFamily="2" charset="77"/>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166B1066-2196-434B-CC6C-54BD3CC8E55D}"/>
              </a:ext>
            </a:extLst>
          </p:cNvPr>
          <p:cNvSpPr txBox="1"/>
          <p:nvPr/>
        </p:nvSpPr>
        <p:spPr>
          <a:xfrm>
            <a:off x="4466173" y="3891539"/>
            <a:ext cx="6349466" cy="1246495"/>
          </a:xfrm>
          <a:prstGeom prst="rect">
            <a:avLst/>
          </a:prstGeom>
          <a:noFill/>
        </p:spPr>
        <p:txBody>
          <a:bodyPr wrap="square" rtlCol="0">
            <a:spAutoFit/>
          </a:bodyPr>
          <a:lstStyle/>
          <a:p>
            <a:pPr marL="457200" lvl="0" indent="-342900" algn="l" rtl="0">
              <a:spcBef>
                <a:spcPts val="1200"/>
              </a:spcBef>
              <a:spcAft>
                <a:spcPts val="0"/>
              </a:spcAft>
              <a:buSzPts val="1800"/>
              <a:buChar char="●"/>
            </a:pPr>
            <a:r>
              <a:rPr lang="es-419" sz="1500" dirty="0">
                <a:solidFill>
                  <a:schemeClr val="bg1"/>
                </a:solidFill>
                <a:latin typeface="Montserrat" pitchFamily="2" charset="77"/>
                <a:ea typeface="Roboto" panose="02000000000000000000" pitchFamily="2" charset="0"/>
                <a:cs typeface="Roboto" panose="02000000000000000000" pitchFamily="2" charset="0"/>
              </a:rPr>
              <a:t>POC in streamlit webapp:</a:t>
            </a:r>
          </a:p>
          <a:p>
            <a:pPr marL="914400" lvl="1" indent="-317500" algn="l" rtl="0">
              <a:spcBef>
                <a:spcPts val="0"/>
              </a:spcBef>
              <a:spcAft>
                <a:spcPts val="0"/>
              </a:spcAft>
              <a:buSzPts val="1400"/>
              <a:buChar char="○"/>
            </a:pPr>
            <a:r>
              <a:rPr lang="es-419" sz="1500" dirty="0">
                <a:solidFill>
                  <a:schemeClr val="bg1"/>
                </a:solidFill>
                <a:latin typeface="Montserrat" pitchFamily="2" charset="77"/>
                <a:ea typeface="Roboto" panose="02000000000000000000" pitchFamily="2" charset="0"/>
                <a:cs typeface="Roboto" panose="02000000000000000000" pitchFamily="2" charset="0"/>
              </a:rPr>
              <a:t>Load video with English speech</a:t>
            </a:r>
          </a:p>
          <a:p>
            <a:pPr marL="914400" lvl="1" indent="-317500" algn="l" rtl="0">
              <a:spcBef>
                <a:spcPts val="0"/>
              </a:spcBef>
              <a:spcAft>
                <a:spcPts val="0"/>
              </a:spcAft>
              <a:buSzPts val="1400"/>
              <a:buChar char="○"/>
            </a:pPr>
            <a:r>
              <a:rPr lang="es-419" sz="1500" dirty="0">
                <a:solidFill>
                  <a:schemeClr val="bg1"/>
                </a:solidFill>
                <a:latin typeface="Montserrat" pitchFamily="2" charset="77"/>
                <a:ea typeface="Roboto" panose="02000000000000000000" pitchFamily="2" charset="0"/>
                <a:cs typeface="Roboto" panose="02000000000000000000" pitchFamily="2" charset="0"/>
              </a:rPr>
              <a:t>Audio extraction and conversion to text</a:t>
            </a:r>
          </a:p>
          <a:p>
            <a:pPr marL="914400" lvl="1" indent="-317500" algn="l" rtl="0">
              <a:spcBef>
                <a:spcPts val="0"/>
              </a:spcBef>
              <a:spcAft>
                <a:spcPts val="0"/>
              </a:spcAft>
              <a:buSzPts val="1400"/>
              <a:buChar char="○"/>
            </a:pPr>
            <a:r>
              <a:rPr lang="es-419" sz="1500" dirty="0">
                <a:solidFill>
                  <a:schemeClr val="bg1"/>
                </a:solidFill>
                <a:latin typeface="Montserrat" pitchFamily="2" charset="77"/>
                <a:ea typeface="Roboto" panose="02000000000000000000" pitchFamily="2" charset="0"/>
                <a:cs typeface="Roboto" panose="02000000000000000000" pitchFamily="2" charset="0"/>
              </a:rPr>
              <a:t>Text translation using gpt-4o to target language</a:t>
            </a:r>
          </a:p>
          <a:p>
            <a:pPr marL="914400" lvl="1" indent="-317500" algn="l" rtl="0">
              <a:spcBef>
                <a:spcPts val="0"/>
              </a:spcBef>
              <a:spcAft>
                <a:spcPts val="0"/>
              </a:spcAft>
              <a:buSzPts val="1400"/>
              <a:buChar char="○"/>
            </a:pPr>
            <a:r>
              <a:rPr lang="es-419" sz="1500" dirty="0">
                <a:solidFill>
                  <a:schemeClr val="bg1"/>
                </a:solidFill>
                <a:latin typeface="Montserrat" pitchFamily="2" charset="77"/>
                <a:ea typeface="Roboto" panose="02000000000000000000" pitchFamily="2" charset="0"/>
                <a:cs typeface="Roboto" panose="02000000000000000000" pitchFamily="2" charset="0"/>
              </a:rPr>
              <a:t>Saving of results in Elasticsearch</a:t>
            </a:r>
          </a:p>
        </p:txBody>
      </p:sp>
      <p:pic>
        <p:nvPicPr>
          <p:cNvPr id="4" name="Google Shape;112;p21">
            <a:extLst>
              <a:ext uri="{FF2B5EF4-FFF2-40B4-BE49-F238E27FC236}">
                <a16:creationId xmlns:a16="http://schemas.microsoft.com/office/drawing/2014/main" id="{E5CB8CCE-EFAE-5FAD-EEAD-1A9A17706BF4}"/>
              </a:ext>
            </a:extLst>
          </p:cNvPr>
          <p:cNvPicPr preferRelativeResize="0"/>
          <p:nvPr/>
        </p:nvPicPr>
        <p:blipFill>
          <a:blip r:embed="rId2">
            <a:alphaModFix/>
          </a:blip>
          <a:stretch>
            <a:fillRect/>
          </a:stretch>
        </p:blipFill>
        <p:spPr>
          <a:xfrm>
            <a:off x="451293" y="388032"/>
            <a:ext cx="3759097" cy="6081935"/>
          </a:xfrm>
          <a:prstGeom prst="rect">
            <a:avLst/>
          </a:prstGeom>
          <a:noFill/>
          <a:ln>
            <a:noFill/>
          </a:ln>
        </p:spPr>
      </p:pic>
      <p:pic>
        <p:nvPicPr>
          <p:cNvPr id="5" name="Google Shape;111;p21">
            <a:extLst>
              <a:ext uri="{FF2B5EF4-FFF2-40B4-BE49-F238E27FC236}">
                <a16:creationId xmlns:a16="http://schemas.microsoft.com/office/drawing/2014/main" id="{5A98176C-41A0-6D31-9D1D-F0119E5CEE3F}"/>
              </a:ext>
            </a:extLst>
          </p:cNvPr>
          <p:cNvPicPr preferRelativeResize="0"/>
          <p:nvPr/>
        </p:nvPicPr>
        <p:blipFill rotWithShape="1">
          <a:blip r:embed="rId3">
            <a:alphaModFix/>
          </a:blip>
          <a:srcRect l="13286" t="8960" r="13102" b="5540"/>
          <a:stretch/>
        </p:blipFill>
        <p:spPr>
          <a:xfrm>
            <a:off x="9005812" y="2483778"/>
            <a:ext cx="1383275" cy="1020676"/>
          </a:xfrm>
          <a:prstGeom prst="rect">
            <a:avLst/>
          </a:prstGeom>
          <a:noFill/>
          <a:ln>
            <a:noFill/>
          </a:ln>
        </p:spPr>
      </p:pic>
      <p:sp>
        <p:nvSpPr>
          <p:cNvPr id="12" name="TextBox 11">
            <a:extLst>
              <a:ext uri="{FF2B5EF4-FFF2-40B4-BE49-F238E27FC236}">
                <a16:creationId xmlns:a16="http://schemas.microsoft.com/office/drawing/2014/main" id="{03E4E1A5-89FC-C1F1-82D0-FD027432B287}"/>
              </a:ext>
            </a:extLst>
          </p:cNvPr>
          <p:cNvSpPr txBox="1"/>
          <p:nvPr/>
        </p:nvSpPr>
        <p:spPr>
          <a:xfrm>
            <a:off x="4519630" y="5457696"/>
            <a:ext cx="6100762" cy="553998"/>
          </a:xfrm>
          <a:prstGeom prst="rect">
            <a:avLst/>
          </a:prstGeom>
          <a:noFill/>
        </p:spPr>
        <p:txBody>
          <a:bodyPr wrap="square">
            <a:spAutoFit/>
          </a:bodyPr>
          <a:lstStyle/>
          <a:p>
            <a:pPr lvl="0" algn="l" rtl="0">
              <a:spcBef>
                <a:spcPts val="1200"/>
              </a:spcBef>
              <a:spcAft>
                <a:spcPts val="1200"/>
              </a:spcAft>
            </a:pPr>
            <a:r>
              <a:rPr lang="es-419" sz="1500" dirty="0">
                <a:solidFill>
                  <a:schemeClr val="bg1"/>
                </a:solidFill>
                <a:latin typeface="Montserrat" pitchFamily="2" charset="77"/>
                <a:ea typeface="Roboto" panose="02000000000000000000" pitchFamily="2" charset="0"/>
                <a:cs typeface="Roboto" panose="02000000000000000000" pitchFamily="2" charset="0"/>
              </a:rPr>
              <a:t>NOTE: similar webapps were developed for other documents → txt, word, pdf, youtube links.</a:t>
            </a:r>
          </a:p>
        </p:txBody>
      </p:sp>
    </p:spTree>
    <p:extLst>
      <p:ext uri="{BB962C8B-B14F-4D97-AF65-F5344CB8AC3E}">
        <p14:creationId xmlns:p14="http://schemas.microsoft.com/office/powerpoint/2010/main" val="3461693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TotalTime>
  <Words>775</Words>
  <Application>Microsoft Macintosh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Leonardo Lopez</dc:creator>
  <cp:lastModifiedBy>Leonardo Lopez</cp:lastModifiedBy>
  <cp:revision>10</cp:revision>
  <dcterms:created xsi:type="dcterms:W3CDTF">2024-09-30T21:36:35Z</dcterms:created>
  <dcterms:modified xsi:type="dcterms:W3CDTF">2024-10-01T00:10:05Z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2024-09-30T21:49:19Z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b992102e-7a2a-441a-b910-bd5f4e123481</vt:lpwstr>
  </property>
  <property fmtid="{D5CDD505-2E9C-101B-9397-08002B2CF9AE}" pid="7" name="MSIP_Label_defa4170-0d19-0005-0004-bc88714345d2_ActionId">
    <vt:lpwstr>ac9ec67f-3a92-44a8-9524-2811a48da0dd</vt:lpwstr>
  </property>
  <property fmtid="{D5CDD505-2E9C-101B-9397-08002B2CF9AE}" pid="8" name="MSIP_Label_defa4170-0d19-0005-0004-bc88714345d2_ContentBits">
    <vt:lpwstr>0</vt:lpwstr>
  </property>
</Properties>
</file>